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0.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4.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5.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6.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7.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8.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19.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20.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21.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2.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23.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24.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25.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26.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handoutMasterIdLst>
    <p:handoutMasterId r:id="rId31"/>
  </p:handoutMasterIdLst>
  <p:sldIdLst>
    <p:sldId id="283" r:id="rId3"/>
    <p:sldId id="284" r:id="rId4"/>
    <p:sldId id="300" r:id="rId5"/>
    <p:sldId id="301" r:id="rId6"/>
    <p:sldId id="288" r:id="rId7"/>
    <p:sldId id="292" r:id="rId8"/>
    <p:sldId id="291" r:id="rId9"/>
    <p:sldId id="294" r:id="rId10"/>
    <p:sldId id="295" r:id="rId11"/>
    <p:sldId id="296" r:id="rId12"/>
    <p:sldId id="297" r:id="rId13"/>
    <p:sldId id="305" r:id="rId14"/>
    <p:sldId id="306" r:id="rId15"/>
    <p:sldId id="298" r:id="rId16"/>
    <p:sldId id="299" r:id="rId17"/>
    <p:sldId id="303" r:id="rId18"/>
    <p:sldId id="304" r:id="rId19"/>
    <p:sldId id="307" r:id="rId20"/>
    <p:sldId id="308" r:id="rId21"/>
    <p:sldId id="286" r:id="rId22"/>
    <p:sldId id="287" r:id="rId23"/>
    <p:sldId id="273" r:id="rId24"/>
    <p:sldId id="293" r:id="rId25"/>
    <p:sldId id="310" r:id="rId26"/>
    <p:sldId id="282" r:id="rId27"/>
    <p:sldId id="311" r:id="rId28"/>
    <p:sldId id="309" r:id="rId29"/>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CBB"/>
    <a:srgbClr val="FF99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B2B02-6223-4A5D-B005-9CBDD7291142}" v="168" dt="2025-06-04T11:43:49.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3856" autoAdjust="0"/>
  </p:normalViewPr>
  <p:slideViewPr>
    <p:cSldViewPr showGuides="1">
      <p:cViewPr varScale="1">
        <p:scale>
          <a:sx n="82" d="100"/>
          <a:sy n="82" d="100"/>
        </p:scale>
        <p:origin x="1459" y="72"/>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3978"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äggi Moritz, FPI STV" userId="321692be-f2a7-4440-b788-e8a04d92690e" providerId="ADAL" clId="{27FB2B02-6223-4A5D-B005-9CBDD7291142}"/>
    <pc:docChg chg="undo custSel modSld">
      <pc:chgData name="Jäggi Moritz, FPI STV" userId="321692be-f2a7-4440-b788-e8a04d92690e" providerId="ADAL" clId="{27FB2B02-6223-4A5D-B005-9CBDD7291142}" dt="2025-06-04T11:43:49.269" v="192"/>
      <pc:docMkLst>
        <pc:docMk/>
      </pc:docMkLst>
      <pc:sldChg chg="modAnim">
        <pc:chgData name="Jäggi Moritz, FPI STV" userId="321692be-f2a7-4440-b788-e8a04d92690e" providerId="ADAL" clId="{27FB2B02-6223-4A5D-B005-9CBDD7291142}" dt="2025-06-04T11:43:27.297" v="190"/>
        <pc:sldMkLst>
          <pc:docMk/>
          <pc:sldMk cId="1729681392" sldId="282"/>
        </pc:sldMkLst>
      </pc:sldChg>
      <pc:sldChg chg="modSp mod modAnim">
        <pc:chgData name="Jäggi Moritz, FPI STV" userId="321692be-f2a7-4440-b788-e8a04d92690e" providerId="ADAL" clId="{27FB2B02-6223-4A5D-B005-9CBDD7291142}" dt="2025-06-04T11:41:08.426" v="181"/>
        <pc:sldMkLst>
          <pc:docMk/>
          <pc:sldMk cId="2268458606" sldId="286"/>
        </pc:sldMkLst>
        <pc:picChg chg="mod">
          <ac:chgData name="Jäggi Moritz, FPI STV" userId="321692be-f2a7-4440-b788-e8a04d92690e" providerId="ADAL" clId="{27FB2B02-6223-4A5D-B005-9CBDD7291142}" dt="2025-06-04T11:38:45.222" v="173" actId="1076"/>
          <ac:picMkLst>
            <pc:docMk/>
            <pc:sldMk cId="2268458606" sldId="286"/>
            <ac:picMk id="3" creationId="{64992444-E4E4-1F55-C4CE-729A01AA14B2}"/>
          </ac:picMkLst>
        </pc:picChg>
      </pc:sldChg>
      <pc:sldChg chg="modAnim">
        <pc:chgData name="Jäggi Moritz, FPI STV" userId="321692be-f2a7-4440-b788-e8a04d92690e" providerId="ADAL" clId="{27FB2B02-6223-4A5D-B005-9CBDD7291142}" dt="2025-06-04T11:13:19.424" v="5"/>
        <pc:sldMkLst>
          <pc:docMk/>
          <pc:sldMk cId="1778981272" sldId="288"/>
        </pc:sldMkLst>
      </pc:sldChg>
      <pc:sldChg chg="modAnim">
        <pc:chgData name="Jäggi Moritz, FPI STV" userId="321692be-f2a7-4440-b788-e8a04d92690e" providerId="ADAL" clId="{27FB2B02-6223-4A5D-B005-9CBDD7291142}" dt="2025-06-04T11:14:10.075" v="11"/>
        <pc:sldMkLst>
          <pc:docMk/>
          <pc:sldMk cId="2207889907" sldId="292"/>
        </pc:sldMkLst>
      </pc:sldChg>
      <pc:sldChg chg="modAnim">
        <pc:chgData name="Jäggi Moritz, FPI STV" userId="321692be-f2a7-4440-b788-e8a04d92690e" providerId="ADAL" clId="{27FB2B02-6223-4A5D-B005-9CBDD7291142}" dt="2025-06-04T11:42:35.893" v="185"/>
        <pc:sldMkLst>
          <pc:docMk/>
          <pc:sldMk cId="1417905100" sldId="293"/>
        </pc:sldMkLst>
      </pc:sldChg>
      <pc:sldChg chg="delSp modSp mod modAnim">
        <pc:chgData name="Jäggi Moritz, FPI STV" userId="321692be-f2a7-4440-b788-e8a04d92690e" providerId="ADAL" clId="{27FB2B02-6223-4A5D-B005-9CBDD7291142}" dt="2025-06-04T11:22:14.800" v="68" actId="692"/>
        <pc:sldMkLst>
          <pc:docMk/>
          <pc:sldMk cId="1433244133" sldId="294"/>
        </pc:sldMkLst>
        <pc:spChg chg="del">
          <ac:chgData name="Jäggi Moritz, FPI STV" userId="321692be-f2a7-4440-b788-e8a04d92690e" providerId="ADAL" clId="{27FB2B02-6223-4A5D-B005-9CBDD7291142}" dt="2025-06-04T11:21:02.881" v="59" actId="478"/>
          <ac:spMkLst>
            <pc:docMk/>
            <pc:sldMk cId="1433244133" sldId="294"/>
            <ac:spMk id="2" creationId="{5FFE0408-7D4E-9F8E-FA85-9D7C639F0055}"/>
          </ac:spMkLst>
        </pc:spChg>
        <pc:spChg chg="mod">
          <ac:chgData name="Jäggi Moritz, FPI STV" userId="321692be-f2a7-4440-b788-e8a04d92690e" providerId="ADAL" clId="{27FB2B02-6223-4A5D-B005-9CBDD7291142}" dt="2025-06-04T11:22:14.800" v="68" actId="692"/>
          <ac:spMkLst>
            <pc:docMk/>
            <pc:sldMk cId="1433244133" sldId="294"/>
            <ac:spMk id="8" creationId="{6547E67F-051E-AB65-E6A7-858F5AAF5CA0}"/>
          </ac:spMkLst>
        </pc:spChg>
      </pc:sldChg>
      <pc:sldChg chg="modSp mod modAnim">
        <pc:chgData name="Jäggi Moritz, FPI STV" userId="321692be-f2a7-4440-b788-e8a04d92690e" providerId="ADAL" clId="{27FB2B02-6223-4A5D-B005-9CBDD7291142}" dt="2025-06-04T11:24:03.476" v="80"/>
        <pc:sldMkLst>
          <pc:docMk/>
          <pc:sldMk cId="4246171328" sldId="295"/>
        </pc:sldMkLst>
        <pc:spChg chg="mod">
          <ac:chgData name="Jäggi Moritz, FPI STV" userId="321692be-f2a7-4440-b788-e8a04d92690e" providerId="ADAL" clId="{27FB2B02-6223-4A5D-B005-9CBDD7291142}" dt="2025-06-04T11:20:35.985" v="57" actId="1076"/>
          <ac:spMkLst>
            <pc:docMk/>
            <pc:sldMk cId="4246171328" sldId="295"/>
            <ac:spMk id="2" creationId="{5FFE0408-7D4E-9F8E-FA85-9D7C639F0055}"/>
          </ac:spMkLst>
        </pc:spChg>
      </pc:sldChg>
      <pc:sldChg chg="modAnim">
        <pc:chgData name="Jäggi Moritz, FPI STV" userId="321692be-f2a7-4440-b788-e8a04d92690e" providerId="ADAL" clId="{27FB2B02-6223-4A5D-B005-9CBDD7291142}" dt="2025-06-04T11:25:36.757" v="103"/>
        <pc:sldMkLst>
          <pc:docMk/>
          <pc:sldMk cId="2469464032" sldId="297"/>
        </pc:sldMkLst>
      </pc:sldChg>
      <pc:sldChg chg="modAnim">
        <pc:chgData name="Jäggi Moritz, FPI STV" userId="321692be-f2a7-4440-b788-e8a04d92690e" providerId="ADAL" clId="{27FB2B02-6223-4A5D-B005-9CBDD7291142}" dt="2025-06-04T11:32:08.324" v="145"/>
        <pc:sldMkLst>
          <pc:docMk/>
          <pc:sldMk cId="1506220443" sldId="298"/>
        </pc:sldMkLst>
      </pc:sldChg>
      <pc:sldChg chg="delSp modSp mod delAnim modAnim">
        <pc:chgData name="Jäggi Moritz, FPI STV" userId="321692be-f2a7-4440-b788-e8a04d92690e" providerId="ADAL" clId="{27FB2B02-6223-4A5D-B005-9CBDD7291142}" dt="2025-06-04T11:35:24.633" v="162"/>
        <pc:sldMkLst>
          <pc:docMk/>
          <pc:sldMk cId="983031994" sldId="299"/>
        </pc:sldMkLst>
        <pc:spChg chg="del">
          <ac:chgData name="Jäggi Moritz, FPI STV" userId="321692be-f2a7-4440-b788-e8a04d92690e" providerId="ADAL" clId="{27FB2B02-6223-4A5D-B005-9CBDD7291142}" dt="2025-06-04T11:30:39.420" v="136" actId="478"/>
          <ac:spMkLst>
            <pc:docMk/>
            <pc:sldMk cId="983031994" sldId="299"/>
            <ac:spMk id="2" creationId="{1B129922-97FB-0069-0366-4CF7EA81EF32}"/>
          </ac:spMkLst>
        </pc:spChg>
        <pc:spChg chg="del">
          <ac:chgData name="Jäggi Moritz, FPI STV" userId="321692be-f2a7-4440-b788-e8a04d92690e" providerId="ADAL" clId="{27FB2B02-6223-4A5D-B005-9CBDD7291142}" dt="2025-06-04T11:31:15.343" v="138" actId="478"/>
          <ac:spMkLst>
            <pc:docMk/>
            <pc:sldMk cId="983031994" sldId="299"/>
            <ac:spMk id="3" creationId="{A2EC7157-08BF-61E8-9204-C7A28FFA6E49}"/>
          </ac:spMkLst>
        </pc:spChg>
        <pc:spChg chg="del">
          <ac:chgData name="Jäggi Moritz, FPI STV" userId="321692be-f2a7-4440-b788-e8a04d92690e" providerId="ADAL" clId="{27FB2B02-6223-4A5D-B005-9CBDD7291142}" dt="2025-06-04T11:33:23.638" v="150" actId="478"/>
          <ac:spMkLst>
            <pc:docMk/>
            <pc:sldMk cId="983031994" sldId="299"/>
            <ac:spMk id="4" creationId="{0D7F83FC-9216-53CF-0283-1571FE0967F9}"/>
          </ac:spMkLst>
        </pc:spChg>
        <pc:spChg chg="mod">
          <ac:chgData name="Jäggi Moritz, FPI STV" userId="321692be-f2a7-4440-b788-e8a04d92690e" providerId="ADAL" clId="{27FB2B02-6223-4A5D-B005-9CBDD7291142}" dt="2025-06-04T11:33:58.105" v="153" actId="20577"/>
          <ac:spMkLst>
            <pc:docMk/>
            <pc:sldMk cId="983031994" sldId="299"/>
            <ac:spMk id="7" creationId="{002312A4-EE3F-3AC7-0CFE-1DA3EA3DD411}"/>
          </ac:spMkLst>
        </pc:spChg>
        <pc:spChg chg="mod">
          <ac:chgData name="Jäggi Moritz, FPI STV" userId="321692be-f2a7-4440-b788-e8a04d92690e" providerId="ADAL" clId="{27FB2B02-6223-4A5D-B005-9CBDD7291142}" dt="2025-06-04T11:30:47.611" v="137" actId="1076"/>
          <ac:spMkLst>
            <pc:docMk/>
            <pc:sldMk cId="983031994" sldId="299"/>
            <ac:spMk id="8" creationId="{1BF25D27-836C-D568-20B9-39D8C23BECAB}"/>
          </ac:spMkLst>
        </pc:spChg>
        <pc:spChg chg="mod">
          <ac:chgData name="Jäggi Moritz, FPI STV" userId="321692be-f2a7-4440-b788-e8a04d92690e" providerId="ADAL" clId="{27FB2B02-6223-4A5D-B005-9CBDD7291142}" dt="2025-06-04T11:33:34.211" v="151" actId="1076"/>
          <ac:spMkLst>
            <pc:docMk/>
            <pc:sldMk cId="983031994" sldId="299"/>
            <ac:spMk id="10" creationId="{D559299A-A56B-27D4-065A-E6C3819AACEE}"/>
          </ac:spMkLst>
        </pc:spChg>
      </pc:sldChg>
      <pc:sldChg chg="modAnim">
        <pc:chgData name="Jäggi Moritz, FPI STV" userId="321692be-f2a7-4440-b788-e8a04d92690e" providerId="ADAL" clId="{27FB2B02-6223-4A5D-B005-9CBDD7291142}" dt="2025-06-04T11:27:07.914" v="110"/>
        <pc:sldMkLst>
          <pc:docMk/>
          <pc:sldMk cId="788275346" sldId="305"/>
        </pc:sldMkLst>
      </pc:sldChg>
      <pc:sldChg chg="modAnim">
        <pc:chgData name="Jäggi Moritz, FPI STV" userId="321692be-f2a7-4440-b788-e8a04d92690e" providerId="ADAL" clId="{27FB2B02-6223-4A5D-B005-9CBDD7291142}" dt="2025-06-04T11:36:10.754" v="163"/>
        <pc:sldMkLst>
          <pc:docMk/>
          <pc:sldMk cId="188558608" sldId="308"/>
        </pc:sldMkLst>
      </pc:sldChg>
      <pc:sldChg chg="modAnim">
        <pc:chgData name="Jäggi Moritz, FPI STV" userId="321692be-f2a7-4440-b788-e8a04d92690e" providerId="ADAL" clId="{27FB2B02-6223-4A5D-B005-9CBDD7291142}" dt="2025-06-04T11:42:57.749" v="186"/>
        <pc:sldMkLst>
          <pc:docMk/>
          <pc:sldMk cId="4234680523" sldId="310"/>
        </pc:sldMkLst>
      </pc:sldChg>
      <pc:sldChg chg="modAnim">
        <pc:chgData name="Jäggi Moritz, FPI STV" userId="321692be-f2a7-4440-b788-e8a04d92690e" providerId="ADAL" clId="{27FB2B02-6223-4A5D-B005-9CBDD7291142}" dt="2025-06-04T11:43:49.269" v="192"/>
        <pc:sldMkLst>
          <pc:docMk/>
          <pc:sldMk cId="1788520491" sldId="3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056"/>
          </a:xfrm>
          <a:prstGeom prst="rect">
            <a:avLst/>
          </a:prstGeom>
        </p:spPr>
        <p:txBody>
          <a:bodyPr vert="horz" lIns="91294" tIns="45647" rIns="91294" bIns="45647"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8056"/>
          </a:xfrm>
          <a:prstGeom prst="rect">
            <a:avLst/>
          </a:prstGeom>
        </p:spPr>
        <p:txBody>
          <a:bodyPr vert="horz" lIns="91294" tIns="45647" rIns="91294" bIns="45647" rtlCol="0"/>
          <a:lstStyle>
            <a:lvl1pPr algn="r">
              <a:defRPr sz="1200"/>
            </a:lvl1pPr>
          </a:lstStyle>
          <a:p>
            <a:fld id="{02793335-A8BD-4952-B67C-633E95EDB2A0}" type="datetimeFigureOut">
              <a:rPr lang="de-CH" smtClean="0"/>
              <a:t>04.06.2025</a:t>
            </a:fld>
            <a:endParaRPr lang="de-CH"/>
          </a:p>
        </p:txBody>
      </p:sp>
      <p:sp>
        <p:nvSpPr>
          <p:cNvPr id="4" name="Fußzeilenplatzhalter 3"/>
          <p:cNvSpPr>
            <a:spLocks noGrp="1"/>
          </p:cNvSpPr>
          <p:nvPr>
            <p:ph type="ftr" sz="quarter" idx="2"/>
          </p:nvPr>
        </p:nvSpPr>
        <p:spPr>
          <a:xfrm>
            <a:off x="1" y="9428585"/>
            <a:ext cx="2945659" cy="498055"/>
          </a:xfrm>
          <a:prstGeom prst="rect">
            <a:avLst/>
          </a:prstGeom>
        </p:spPr>
        <p:txBody>
          <a:bodyPr vert="horz" lIns="91294" tIns="45647" rIns="91294" bIns="45647"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5"/>
            <a:ext cx="2945659" cy="498055"/>
          </a:xfrm>
          <a:prstGeom prst="rect">
            <a:avLst/>
          </a:prstGeom>
        </p:spPr>
        <p:txBody>
          <a:bodyPr vert="horz" lIns="91294" tIns="45647" rIns="91294" bIns="45647" rtlCol="0" anchor="b"/>
          <a:lstStyle>
            <a:lvl1pPr algn="r">
              <a:defRPr sz="1200"/>
            </a:lvl1pPr>
          </a:lstStyle>
          <a:p>
            <a:fld id="{32E1A6A6-94E9-425C-95E3-6848176A9C5E}" type="slidenum">
              <a:rPr lang="de-CH" smtClean="0"/>
              <a:t>‹Nr.›</a:t>
            </a:fld>
            <a:endParaRPr lang="de-CH"/>
          </a:p>
        </p:txBody>
      </p:sp>
    </p:spTree>
    <p:extLst>
      <p:ext uri="{BB962C8B-B14F-4D97-AF65-F5344CB8AC3E}">
        <p14:creationId xmlns:p14="http://schemas.microsoft.com/office/powerpoint/2010/main" val="2063853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056"/>
          </a:xfrm>
          <a:prstGeom prst="rect">
            <a:avLst/>
          </a:prstGeom>
        </p:spPr>
        <p:txBody>
          <a:bodyPr vert="horz" lIns="91294" tIns="45647" rIns="91294" bIns="45647" rtlCol="0"/>
          <a:lstStyle>
            <a:lvl1pPr algn="l">
              <a:defRPr sz="1200"/>
            </a:lvl1pPr>
          </a:lstStyle>
          <a:p>
            <a:endParaRPr lang="de-CH"/>
          </a:p>
        </p:txBody>
      </p:sp>
      <p:sp>
        <p:nvSpPr>
          <p:cNvPr id="3" name="Datumsplatzhalter 2"/>
          <p:cNvSpPr>
            <a:spLocks noGrp="1"/>
          </p:cNvSpPr>
          <p:nvPr>
            <p:ph type="dt" idx="1"/>
          </p:nvPr>
        </p:nvSpPr>
        <p:spPr>
          <a:xfrm>
            <a:off x="3850443" y="0"/>
            <a:ext cx="2945659" cy="498056"/>
          </a:xfrm>
          <a:prstGeom prst="rect">
            <a:avLst/>
          </a:prstGeom>
        </p:spPr>
        <p:txBody>
          <a:bodyPr vert="horz" lIns="91294" tIns="45647" rIns="91294" bIns="45647" rtlCol="0"/>
          <a:lstStyle>
            <a:lvl1pPr algn="r">
              <a:defRPr sz="1200"/>
            </a:lvl1pPr>
          </a:lstStyle>
          <a:p>
            <a:fld id="{70424F26-045A-4A72-B3DA-61AE474F2FED}" type="datetimeFigureOut">
              <a:rPr lang="de-CH" smtClean="0"/>
              <a:t>04.06.2025</a:t>
            </a:fld>
            <a:endParaRPr lang="de-CH"/>
          </a:p>
        </p:txBody>
      </p:sp>
      <p:sp>
        <p:nvSpPr>
          <p:cNvPr id="4" name="Folienbildplatzhalt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294" tIns="45647" rIns="91294" bIns="45647" rtlCol="0" anchor="ctr"/>
          <a:lstStyle/>
          <a:p>
            <a:endParaRPr lang="de-CH"/>
          </a:p>
        </p:txBody>
      </p:sp>
      <p:sp>
        <p:nvSpPr>
          <p:cNvPr id="5" name="Notizenplatzhalter 4"/>
          <p:cNvSpPr>
            <a:spLocks noGrp="1"/>
          </p:cNvSpPr>
          <p:nvPr>
            <p:ph type="body" sz="quarter" idx="3"/>
          </p:nvPr>
        </p:nvSpPr>
        <p:spPr>
          <a:xfrm>
            <a:off x="679768" y="4777195"/>
            <a:ext cx="5438140" cy="3908613"/>
          </a:xfrm>
          <a:prstGeom prst="rect">
            <a:avLst/>
          </a:prstGeom>
        </p:spPr>
        <p:txBody>
          <a:bodyPr vert="horz" lIns="91294" tIns="45647" rIns="91294" bIns="45647"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28585"/>
            <a:ext cx="2945659" cy="498055"/>
          </a:xfrm>
          <a:prstGeom prst="rect">
            <a:avLst/>
          </a:prstGeom>
        </p:spPr>
        <p:txBody>
          <a:bodyPr vert="horz" lIns="91294" tIns="45647" rIns="91294" bIns="45647"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5"/>
            <a:ext cx="2945659" cy="498055"/>
          </a:xfrm>
          <a:prstGeom prst="rect">
            <a:avLst/>
          </a:prstGeom>
        </p:spPr>
        <p:txBody>
          <a:bodyPr vert="horz" lIns="91294" tIns="45647" rIns="91294" bIns="45647" rtlCol="0" anchor="b"/>
          <a:lstStyle>
            <a:lvl1pPr algn="r">
              <a:defRPr sz="1200"/>
            </a:lvl1pPr>
          </a:lstStyle>
          <a:p>
            <a:fld id="{48B92BBD-6CC3-4176-97AC-3BFFE238D0AE}" type="slidenum">
              <a:rPr lang="de-CH" smtClean="0"/>
              <a:t>‹Nr.›</a:t>
            </a:fld>
            <a:endParaRPr lang="de-CH"/>
          </a:p>
        </p:txBody>
      </p:sp>
    </p:spTree>
    <p:extLst>
      <p:ext uri="{BB962C8B-B14F-4D97-AF65-F5344CB8AC3E}">
        <p14:creationId xmlns:p14="http://schemas.microsoft.com/office/powerpoint/2010/main" val="1244683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Sicht der Städtischen Steuerkonferenz in den nächsten rund 20 Minuten näher bringen</a:t>
            </a:r>
          </a:p>
          <a:p>
            <a:pPr marL="171450" indent="-171450">
              <a:buFont typeface="Arial" panose="020B0604020202020204" pitchFamily="34" charset="0"/>
              <a:buChar char="•"/>
            </a:pPr>
            <a:r>
              <a:rPr lang="de-CH" dirty="0"/>
              <a:t>Mit den wichtigsten «Spots»  das Thema ausleuchten</a:t>
            </a:r>
          </a:p>
          <a:p>
            <a:pPr marL="171450" indent="-171450">
              <a:buFont typeface="Arial" panose="020B0604020202020204" pitchFamily="34" charset="0"/>
              <a:buChar char="•"/>
            </a:pPr>
            <a:r>
              <a:rPr lang="de-CH" dirty="0"/>
              <a:t>Keine Belastungsrelationen und Fallberechnungen: langweilig und in rund 20 Minuten eine vollständige Abhandlung eh nicht möglich</a:t>
            </a:r>
          </a:p>
          <a:p>
            <a:endParaRPr lang="de-CH" dirty="0"/>
          </a:p>
        </p:txBody>
      </p:sp>
    </p:spTree>
    <p:extLst>
      <p:ext uri="{BB962C8B-B14F-4D97-AF65-F5344CB8AC3E}">
        <p14:creationId xmlns:p14="http://schemas.microsoft.com/office/powerpoint/2010/main" val="161605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Wie schon erwähnt, würden mit der Vorlage gewisse Anspruchsgruppen positiv bedient</a:t>
            </a:r>
          </a:p>
          <a:p>
            <a:pPr marL="171450" indent="-171450">
              <a:buFont typeface="Arial" panose="020B0604020202020204" pitchFamily="34" charset="0"/>
              <a:buChar char="•"/>
            </a:pPr>
            <a:r>
              <a:rPr lang="de-CH" dirty="0"/>
              <a:t>Sehr schön wird aus dieser Grafik ersichtlich, dass aktuell bei der </a:t>
            </a:r>
            <a:r>
              <a:rPr lang="de-CH" dirty="0" err="1"/>
              <a:t>dBSt</a:t>
            </a:r>
            <a:r>
              <a:rPr lang="de-CH" dirty="0"/>
              <a:t> v.a. höhere Einkommen – und weniger die Topeinkommen! – betroffen sind,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lang="de-CH" dirty="0"/>
              <a:t>wobei entscheidend ist, wie die Einkommensverteilung ausgestaltet ist</a:t>
            </a:r>
          </a:p>
          <a:p>
            <a:pPr marL="171450" indent="-171450">
              <a:buFont typeface="Arial" panose="020B0604020202020204" pitchFamily="34" charset="0"/>
              <a:buChar char="•"/>
            </a:pPr>
            <a:r>
              <a:rPr lang="de-CH" dirty="0"/>
              <a:t>Paare in gewissen Konstellationen müssen sich hingegen auf negative Auswirkungen gefasst machen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lang="de-CH" dirty="0"/>
          </a:p>
          <a:p>
            <a:endParaRPr lang="de-CH" dirty="0"/>
          </a:p>
        </p:txBody>
      </p:sp>
    </p:spTree>
    <p:extLst>
      <p:ext uri="{BB962C8B-B14F-4D97-AF65-F5344CB8AC3E}">
        <p14:creationId xmlns:p14="http://schemas.microsoft.com/office/powerpoint/2010/main" val="2818295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Gerade das traditionelle Familien-Modell – gesellschaftliche Realität ! – dürfte in vielen Fällen benachteiligt sein</a:t>
            </a:r>
          </a:p>
          <a:p>
            <a:pPr marL="171450" indent="-171450">
              <a:buFont typeface="Arial" panose="020B0604020202020204" pitchFamily="34" charset="0"/>
              <a:buChar char="•"/>
            </a:pPr>
            <a:r>
              <a:rPr lang="de-CH" dirty="0"/>
              <a:t>Anliegen, an dieser Stelle wichtig zu erwähnen, dass Einkommensdifferenzen bei weitem nicht immer selbst gewählt sind !</a:t>
            </a:r>
          </a:p>
          <a:p>
            <a:pPr marL="171450" indent="-171450">
              <a:buFont typeface="Arial" panose="020B0604020202020204" pitchFamily="34" charset="0"/>
              <a:buChar char="•"/>
            </a:pPr>
            <a:r>
              <a:rPr lang="de-CH" dirty="0"/>
              <a:t>Beispiele: der Bundesamtsdirektor ist mit einer Pflegefachkraft verheiratet. Da kann die Pflegefachkraft auch 100% und nur noch nachts mit Zuschlag arbeiten; die Einkommensdifferenz würde auch mit täglich öffentlichem Applaus auf dem Balkon nicht kleiner! Gleiches gilt etwa für die CFO, die mit einem Sommelier verheiratet ist – da korrigieren auch schöne Trinkgelder nicht viel (wenn sie denn überhaupt besteuert werden)</a:t>
            </a:r>
          </a:p>
          <a:p>
            <a:pPr marL="171450" indent="-171450">
              <a:buFont typeface="Arial" panose="020B0604020202020204" pitchFamily="34" charset="0"/>
              <a:buChar char="•"/>
            </a:pPr>
            <a:r>
              <a:rPr lang="de-CH" dirty="0"/>
              <a:t>Im Massengeschäft Steuern wird stets mit </a:t>
            </a:r>
            <a:r>
              <a:rPr lang="de-CH" dirty="0" err="1"/>
              <a:t>Schematismen</a:t>
            </a:r>
            <a:r>
              <a:rPr lang="de-CH" dirty="0"/>
              <a:t> und Pauschalen (Abzüge) gearbeitet, die dem Einzelfall nur annähernd gerecht werden können</a:t>
            </a:r>
          </a:p>
          <a:p>
            <a:pPr marL="171450" indent="-171450">
              <a:buFont typeface="Arial" panose="020B0604020202020204" pitchFamily="34" charset="0"/>
              <a:buChar char="•"/>
            </a:pPr>
            <a:r>
              <a:rPr lang="de-CH" dirty="0"/>
              <a:t>Im Übrigen sind keine Korrektive oder Abzugserhöhungen vorgesehen. Insbesondere wird auch einer tatsächlich erfolgten gegenseitigen Unterstützungspflicht wie sie im ZGB vorgeschrieben ist, steuerlich nicht berücksichtigt, bspw. mit einem Unterstützungsabzug / Unterstützungsaufrechnung</a:t>
            </a:r>
          </a:p>
          <a:p>
            <a:endParaRPr lang="de-CH" dirty="0"/>
          </a:p>
        </p:txBody>
      </p:sp>
    </p:spTree>
    <p:extLst>
      <p:ext uri="{BB962C8B-B14F-4D97-AF65-F5344CB8AC3E}">
        <p14:creationId xmlns:p14="http://schemas.microsoft.com/office/powerpoint/2010/main" val="1971016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Keine Angst: Kinder müssen nicht aufgeteilt werden! Nur die sie betreffenden Abzüge</a:t>
            </a:r>
          </a:p>
          <a:p>
            <a:pPr marL="171450" indent="-171450">
              <a:buFont typeface="Arial" panose="020B0604020202020204" pitchFamily="34" charset="0"/>
              <a:buChar char="•"/>
            </a:pPr>
            <a:r>
              <a:rPr lang="de-CH" dirty="0"/>
              <a:t>Einkommensaufteilung bei Lohnausweisen meist kein Problem. Hingegen bei Selbständigerwerbenden schon. Bsp.: Gewerbe- oder Landwirtschaftsbetrieb (</a:t>
            </a:r>
            <a:r>
              <a:rPr lang="de-CH" dirty="0">
                <a:sym typeface="Wingdings" panose="05000000000000000000" pitchFamily="2" charset="2"/>
              </a:rPr>
              <a:t> Lohnausweis ?)</a:t>
            </a:r>
            <a:endParaRPr lang="de-CH" dirty="0"/>
          </a:p>
          <a:p>
            <a:pPr marL="171450" indent="-171450">
              <a:buFont typeface="Arial" panose="020B0604020202020204" pitchFamily="34" charset="0"/>
              <a:buChar char="•"/>
            </a:pPr>
            <a:r>
              <a:rPr lang="de-CH" dirty="0"/>
              <a:t>Einfach wird das in vielen Fällen nicht und Freude bereiten dürfte es den wenigsten Steuerpflichtigen, die Beratungsindustrie hingegen dürfte sich auf die Honorare freuen</a:t>
            </a:r>
          </a:p>
        </p:txBody>
      </p:sp>
    </p:spTree>
    <p:extLst>
      <p:ext uri="{BB962C8B-B14F-4D97-AF65-F5344CB8AC3E}">
        <p14:creationId xmlns:p14="http://schemas.microsoft.com/office/powerpoint/2010/main" val="196094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Wie schon erwähnt, ist der Kinderabzug der einzige, der eine Änderung erfahren soll, die anderen Abzüge für die Kinder bleiben (vorerst?) unverändert</a:t>
            </a:r>
          </a:p>
          <a:p>
            <a:pPr marL="171450" indent="-171450">
              <a:buFont typeface="Arial" panose="020B0604020202020204" pitchFamily="34" charset="0"/>
              <a:buChar char="•"/>
            </a:pPr>
            <a:r>
              <a:rPr lang="de-CH" dirty="0"/>
              <a:t>Die Aufteilung wird zu Beginn der Individualbesteuerung vorzunehmen sein und dann fallweise auch regelmässig</a:t>
            </a:r>
          </a:p>
          <a:p>
            <a:pPr marL="171450" indent="-171450">
              <a:buFont typeface="Arial" panose="020B0604020202020204" pitchFamily="34" charset="0"/>
              <a:buChar char="•"/>
            </a:pPr>
            <a:r>
              <a:rPr lang="de-CH" dirty="0"/>
              <a:t>Optimierungsmöglichkeiten gibt es, allerdings nicht ohne Nebenwirkungen, wobei die Inkubationszeit länger dauern kann: wenn «Schatz» plötzlich nicht mehr «Schatz» ist, wird eine Änderung dann wohl schwierig werden. Oder wenn eines stirbt, hat das dann unerwünschte Folgen.</a:t>
            </a:r>
          </a:p>
          <a:p>
            <a:endParaRPr lang="de-CH" dirty="0"/>
          </a:p>
        </p:txBody>
      </p:sp>
    </p:spTree>
    <p:extLst>
      <p:ext uri="{BB962C8B-B14F-4D97-AF65-F5344CB8AC3E}">
        <p14:creationId xmlns:p14="http://schemas.microsoft.com/office/powerpoint/2010/main" val="42715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Alle sind nun für sich am Überlegen, ob sich eine Individualbesteuerung steuerlich für sie lohnen würde</a:t>
            </a:r>
          </a:p>
          <a:p>
            <a:pPr marL="171450" indent="-171450">
              <a:buFont typeface="Arial" panose="020B0604020202020204" pitchFamily="34" charset="0"/>
              <a:buChar char="•"/>
            </a:pPr>
            <a:r>
              <a:rPr lang="de-CH" dirty="0"/>
              <a:t>Bevor Sie weitere intellektuelle Turnübungen machen, bedenken Sie, dass das zukünftige Leben nicht immer mit einem macht, was man ursprünglich geplant hatte</a:t>
            </a:r>
          </a:p>
          <a:p>
            <a:pPr marL="171450" indent="-171450">
              <a:buFont typeface="Arial" panose="020B0604020202020204" pitchFamily="34" charset="0"/>
              <a:buChar char="•"/>
            </a:pPr>
            <a:r>
              <a:rPr lang="de-CH" dirty="0"/>
              <a:t>Lebensumstände ändern sich</a:t>
            </a:r>
          </a:p>
        </p:txBody>
      </p:sp>
    </p:spTree>
    <p:extLst>
      <p:ext uri="{BB962C8B-B14F-4D97-AF65-F5344CB8AC3E}">
        <p14:creationId xmlns:p14="http://schemas.microsoft.com/office/powerpoint/2010/main" val="3223650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Mit der Einführung der Individualbesteuerung wird ein Jahrzehntealtes System umgekrempelt</a:t>
            </a:r>
          </a:p>
          <a:p>
            <a:pPr marL="171450" indent="-171450">
              <a:buFont typeface="Arial" panose="020B0604020202020204" pitchFamily="34" charset="0"/>
              <a:buChar char="•"/>
            </a:pPr>
            <a:r>
              <a:rPr lang="de-CH" dirty="0"/>
              <a:t>Es ist davon auszugehen, dass dieses dann auch wieder Jahrzehnte Bestand haben wird</a:t>
            </a:r>
          </a:p>
          <a:p>
            <a:pPr marL="171450" indent="-171450">
              <a:buFont typeface="Arial" panose="020B0604020202020204" pitchFamily="34" charset="0"/>
              <a:buChar char="•"/>
            </a:pPr>
            <a:r>
              <a:rPr lang="de-CH" dirty="0"/>
              <a:t>Allerdings habe ich Bedenken, dass an diesem neuen System politisch laufend Änderungen vorgenommen werden, sobald die Folgen sicht- und spürbar werden</a:t>
            </a:r>
          </a:p>
        </p:txBody>
      </p:sp>
    </p:spTree>
    <p:extLst>
      <p:ext uri="{BB962C8B-B14F-4D97-AF65-F5344CB8AC3E}">
        <p14:creationId xmlns:p14="http://schemas.microsoft.com/office/powerpoint/2010/main" val="3174804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Bei der nun vorgestellten reinen Individualbesteuerung werden Abzüge je nach Fallstellung an ihrer bisherigen Bedeutung einbüssen</a:t>
            </a:r>
          </a:p>
          <a:p>
            <a:pPr marL="171450" indent="-171450">
              <a:buFont typeface="Arial" panose="020B0604020202020204" pitchFamily="34" charset="0"/>
              <a:buChar char="•"/>
            </a:pPr>
            <a:r>
              <a:rPr lang="de-CH" dirty="0"/>
              <a:t>Es ergeben sich negative Abzugskumulationseffekte – ich komme gleich konkret darauf zu sprechen</a:t>
            </a:r>
          </a:p>
          <a:p>
            <a:pPr marL="171450" indent="-171450">
              <a:buFont typeface="Arial" panose="020B0604020202020204" pitchFamily="34" charset="0"/>
              <a:buChar char="•"/>
            </a:pPr>
            <a:r>
              <a:rPr lang="de-CH" dirty="0"/>
              <a:t>Die in der bisherigen Ehepaarbesteuerung kritisierte Faktorenaddition bei den Einkommen wird mit der Individualbesteuerung wegfallen – aber ebenso die «Faktorendiminution» bei den Abzügen</a:t>
            </a:r>
          </a:p>
          <a:p>
            <a:pPr marL="171450" indent="-171450">
              <a:buFont typeface="Arial" panose="020B0604020202020204" pitchFamily="34" charset="0"/>
              <a:buChar char="•"/>
            </a:pPr>
            <a:r>
              <a:rPr lang="de-CH" dirty="0"/>
              <a:t>Es ist eine gesellschaftliche Realität, dass bei vielen Paaren ein Einkommen deutlich tiefer ist als das andere – Abzüge riskieren rasch einmal ins Nichts zu fallen</a:t>
            </a:r>
          </a:p>
        </p:txBody>
      </p:sp>
    </p:spTree>
    <p:extLst>
      <p:ext uri="{BB962C8B-B14F-4D97-AF65-F5344CB8AC3E}">
        <p14:creationId xmlns:p14="http://schemas.microsoft.com/office/powerpoint/2010/main" val="1399054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In all den Unterlagen ist meistens nur von den Familien- und Kinderabzügen die Rede</a:t>
            </a:r>
          </a:p>
          <a:p>
            <a:pPr marL="171450" indent="-171450">
              <a:buFont typeface="Arial" panose="020B0604020202020204" pitchFamily="34" charset="0"/>
              <a:buChar char="•"/>
            </a:pPr>
            <a:r>
              <a:rPr lang="de-CH" dirty="0"/>
              <a:t>Von anderen, politisch noch nicht vor langer Zeit diskutierte Abzüge bspw. zur Bekämpfung der Klimakrise werden kaum erwähnt</a:t>
            </a:r>
          </a:p>
          <a:p>
            <a:pPr marL="171450" indent="-171450">
              <a:buFont typeface="Arial" panose="020B0604020202020204" pitchFamily="34" charset="0"/>
              <a:buChar char="•"/>
            </a:pPr>
            <a:r>
              <a:rPr lang="de-CH" dirty="0"/>
              <a:t>…</a:t>
            </a:r>
          </a:p>
        </p:txBody>
      </p:sp>
    </p:spTree>
    <p:extLst>
      <p:ext uri="{BB962C8B-B14F-4D97-AF65-F5344CB8AC3E}">
        <p14:creationId xmlns:p14="http://schemas.microsoft.com/office/powerpoint/2010/main" val="3737641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r>
              <a:rPr lang="de-CH" dirty="0"/>
              <a:t>Ein schematisches Beispiel</a:t>
            </a:r>
          </a:p>
        </p:txBody>
      </p:sp>
    </p:spTree>
    <p:extLst>
      <p:ext uri="{BB962C8B-B14F-4D97-AF65-F5344CB8AC3E}">
        <p14:creationId xmlns:p14="http://schemas.microsoft.com/office/powerpoint/2010/main" val="299753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Wenn das steuerbare Einkommen nach den Berufskostenabzügen und den Familienabzügen nahe bei null liegt, ergeben sich Negativanreize</a:t>
            </a:r>
          </a:p>
          <a:p>
            <a:pPr marL="171450" indent="-171450">
              <a:buFont typeface="Arial" panose="020B0604020202020204" pitchFamily="34" charset="0"/>
              <a:buChar char="•"/>
            </a:pPr>
            <a:r>
              <a:rPr lang="de-CH" dirty="0"/>
              <a:t>Dem Interesse des </a:t>
            </a:r>
            <a:r>
              <a:rPr lang="de-CH" dirty="0" err="1"/>
              <a:t>Geringerverdienenden</a:t>
            </a:r>
            <a:r>
              <a:rPr lang="de-CH" dirty="0"/>
              <a:t> an einer Weiterbildung dürfte das jedenfalls nicht förderlich sein</a:t>
            </a:r>
          </a:p>
          <a:p>
            <a:pPr marL="171450" indent="-171450">
              <a:buFont typeface="Arial" panose="020B0604020202020204" pitchFamily="34" charset="0"/>
              <a:buChar char="•"/>
            </a:pPr>
            <a:r>
              <a:rPr lang="de-CH" dirty="0"/>
              <a:t>Und einen freiwilligen Beitrag an die Altersvorsorge dürften solche Fälle nicht mehr in Erwägung ziehen – zu Recht, denn später einmal sind die Bezüge ja zu versteuern</a:t>
            </a:r>
          </a:p>
          <a:p>
            <a:pPr marL="171450" indent="-171450">
              <a:buFont typeface="Arial" panose="020B0604020202020204" pitchFamily="34" charset="0"/>
              <a:buChar char="•"/>
            </a:pPr>
            <a:r>
              <a:rPr lang="de-CH" dirty="0"/>
              <a:t>Steuerlich ist null = null und bleibt null: bei einem negativen steuerbaren Einkommen erhalten Sie vom Fiskus nichts!</a:t>
            </a:r>
          </a:p>
        </p:txBody>
      </p:sp>
    </p:spTree>
    <p:extLst>
      <p:ext uri="{BB962C8B-B14F-4D97-AF65-F5344CB8AC3E}">
        <p14:creationId xmlns:p14="http://schemas.microsoft.com/office/powerpoint/2010/main" val="144066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Um was geht es?</a:t>
            </a:r>
          </a:p>
          <a:p>
            <a:pPr marL="171450" indent="-171450">
              <a:buFont typeface="Arial" panose="020B0604020202020204" pitchFamily="34" charset="0"/>
              <a:buChar char="•"/>
            </a:pPr>
            <a:r>
              <a:rPr lang="de-CH" dirty="0"/>
              <a:t>Es geht um die </a:t>
            </a:r>
            <a:r>
              <a:rPr lang="de-CH" b="1" dirty="0"/>
              <a:t>steuerliche</a:t>
            </a:r>
            <a:r>
              <a:rPr lang="de-CH" dirty="0"/>
              <a:t> Heiratsstrafe </a:t>
            </a:r>
            <a:r>
              <a:rPr lang="de-CH" dirty="0">
                <a:sym typeface="Wingdings" panose="05000000000000000000" pitchFamily="2" charset="2"/>
              </a:rPr>
              <a:t> auf andere im Zusammenhang mit der Ehe subjektiv als Heiratsstrafe empfundene Gegebenheiten kann ich mangels Expertise nicht eingehen</a:t>
            </a:r>
          </a:p>
          <a:p>
            <a:pPr marL="171450" indent="-171450">
              <a:buFont typeface="Arial" panose="020B0604020202020204" pitchFamily="34" charset="0"/>
              <a:buChar char="•"/>
            </a:pPr>
            <a:r>
              <a:rPr lang="de-CH" dirty="0">
                <a:sym typeface="Wingdings" panose="05000000000000000000" pitchFamily="2" charset="2"/>
              </a:rPr>
              <a:t>Bzw. das vorgelegte Projekt zielt darauf ab, </a:t>
            </a:r>
            <a:r>
              <a:rPr lang="de-CH" b="1" dirty="0">
                <a:sym typeface="Wingdings" panose="05000000000000000000" pitchFamily="2" charset="2"/>
              </a:rPr>
              <a:t> </a:t>
            </a:r>
            <a:r>
              <a:rPr lang="de-CH" dirty="0">
                <a:sym typeface="Wingdings" panose="05000000000000000000" pitchFamily="2" charset="2"/>
              </a:rPr>
              <a:t>die steuerliche Heiratsstrafe zum Verschwinden zu bringen</a:t>
            </a:r>
            <a:endParaRPr lang="de-CH" dirty="0"/>
          </a:p>
        </p:txBody>
      </p:sp>
    </p:spTree>
    <p:extLst>
      <p:ext uri="{BB962C8B-B14F-4D97-AF65-F5344CB8AC3E}">
        <p14:creationId xmlns:p14="http://schemas.microsoft.com/office/powerpoint/2010/main" val="3614995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Kommen wir zu den erhofften Erwerbsanreizen</a:t>
            </a:r>
          </a:p>
          <a:p>
            <a:pPr marL="171450" indent="-171450">
              <a:buFont typeface="Arial" panose="020B0604020202020204" pitchFamily="34" charset="0"/>
              <a:buChar char="•"/>
            </a:pPr>
            <a:r>
              <a:rPr lang="de-CH" dirty="0"/>
              <a:t>Auch hier stellen sich in Anbetracht der Fakten Fragen</a:t>
            </a:r>
          </a:p>
          <a:p>
            <a:pPr marL="171450" indent="-171450">
              <a:buFont typeface="Arial" panose="020B0604020202020204" pitchFamily="34" charset="0"/>
              <a:buChar char="•"/>
            </a:pPr>
            <a:r>
              <a:rPr lang="de-CH" dirty="0"/>
              <a:t>Die Entwicklung der beiden Linien in der Grafik sind begrüssenswert, auch wenn ein leicht gegenläufiger Trend sichtbar ist</a:t>
            </a:r>
          </a:p>
          <a:p>
            <a:pPr marL="171450" indent="-171450">
              <a:buFont typeface="Arial" panose="020B0604020202020204" pitchFamily="34" charset="0"/>
              <a:buChar char="•"/>
            </a:pPr>
            <a:r>
              <a:rPr lang="de-CH" dirty="0"/>
              <a:t>Gewiss gibt es sicher Leute, die aufgrund einer allfällig höheren Steuerbelastung keine Arbeit aufnehmen oder ihr Pensum nicht erhöhen – es dürfte sich aber um eine verschwindend kleine Gruppe handeln</a:t>
            </a:r>
          </a:p>
        </p:txBody>
      </p:sp>
    </p:spTree>
    <p:extLst>
      <p:ext uri="{BB962C8B-B14F-4D97-AF65-F5344CB8AC3E}">
        <p14:creationId xmlns:p14="http://schemas.microsoft.com/office/powerpoint/2010/main" val="4108201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Auch im Vergleich mit Staaten, welche eine Individualbesteuerung in der einen oder anderen Form kennen, steht die Schweiz sehr gut da</a:t>
            </a:r>
          </a:p>
          <a:p>
            <a:pPr marL="171450" indent="-171450">
              <a:buFont typeface="Arial" panose="020B0604020202020204" pitchFamily="34" charset="0"/>
              <a:buChar char="•"/>
            </a:pPr>
            <a:r>
              <a:rPr lang="de-CH" dirty="0"/>
              <a:t>Verbesserungspotenzial besteht aufgrund dieser Grafik insbesondere noch, wenn es Kinder gibt</a:t>
            </a:r>
          </a:p>
          <a:p>
            <a:pPr marL="171450" indent="-171450">
              <a:buFont typeface="Arial" panose="020B0604020202020204" pitchFamily="34" charset="0"/>
              <a:buChar char="•"/>
            </a:pPr>
            <a:r>
              <a:rPr lang="de-CH" dirty="0"/>
              <a:t>Die Einführung der Individualbesteuerung wird hier indessen kaum eine Lenkungswirkung haben</a:t>
            </a:r>
          </a:p>
        </p:txBody>
      </p:sp>
    </p:spTree>
    <p:extLst>
      <p:ext uri="{BB962C8B-B14F-4D97-AF65-F5344CB8AC3E}">
        <p14:creationId xmlns:p14="http://schemas.microsoft.com/office/powerpoint/2010/main" val="33662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Nicht nur bei den Frauen, sondern auch bei den Männern weist die Schweiz eine höhere Erwerbstätigenquote aus, als ein Gros der EU-Staaten</a:t>
            </a:r>
          </a:p>
          <a:p>
            <a:pPr marL="171450" indent="-171450">
              <a:buFont typeface="Arial" panose="020B0604020202020204" pitchFamily="34" charset="0"/>
              <a:buChar char="•"/>
            </a:pPr>
            <a:r>
              <a:rPr lang="de-CH" dirty="0"/>
              <a:t>Die Städtische Steuerkonferenz hegt deshalb starke Zweifel an den erhofften Beschäftigungseffekten – die Einführung der Individualbesteuerung ist dafür aus unserer Sicht nicht effektiv</a:t>
            </a:r>
          </a:p>
        </p:txBody>
      </p:sp>
    </p:spTree>
    <p:extLst>
      <p:ext uri="{BB962C8B-B14F-4D97-AF65-F5344CB8AC3E}">
        <p14:creationId xmlns:p14="http://schemas.microsoft.com/office/powerpoint/2010/main" val="3821899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Das Steuersystem erfährt mit der Einführung der Individualbesteuerung eine tiefgreifende Änderung, was entsprechende Kosten nach sich ziehen wird</a:t>
            </a:r>
          </a:p>
          <a:p>
            <a:pPr marL="171450" indent="-171450">
              <a:buFont typeface="Arial" panose="020B0604020202020204" pitchFamily="34" charset="0"/>
              <a:buChar char="•"/>
            </a:pPr>
            <a:r>
              <a:rPr lang="de-CH" dirty="0"/>
              <a:t>Sowohl der Vorbereitungs- als auch der initiale Umstellungsaufwand wie der anschliessende Betrieb wird zweifelsfrei zu einem grösseren Aufwand führen</a:t>
            </a:r>
          </a:p>
          <a:p>
            <a:pPr marL="171450" indent="-171450">
              <a:buFont typeface="Arial" panose="020B0604020202020204" pitchFamily="34" charset="0"/>
              <a:buChar char="•"/>
            </a:pPr>
            <a:r>
              <a:rPr lang="de-CH" dirty="0"/>
              <a:t>Und zwar nicht nur bei den Steuerbehörden, sondern auch bei den Gerichtsbehörden und bei den Betreibungsämtern, ohne die Folgekosten bei von den Steuerdaten abhängigen Institutionen einzubeziehen (gleich darauf zurück zu kommen)</a:t>
            </a:r>
          </a:p>
          <a:p>
            <a:pPr marL="171450" indent="-171450">
              <a:buFont typeface="Arial" panose="020B0604020202020204" pitchFamily="34" charset="0"/>
              <a:buChar char="•"/>
            </a:pPr>
            <a:r>
              <a:rPr lang="de-CH" dirty="0"/>
              <a:t>Die Mindererträge werden trotz nunmehr beinahe verdoppeltem Kinderabzug mit rund 1 Mia. Franken beziffert, wovon 1/5 aufgrund der Kantonsbeteiligung an der </a:t>
            </a:r>
            <a:r>
              <a:rPr lang="de-CH" dirty="0" err="1"/>
              <a:t>dBSt</a:t>
            </a:r>
            <a:r>
              <a:rPr lang="de-CH" dirty="0"/>
              <a:t> auf die Kantone fallen werden</a:t>
            </a:r>
          </a:p>
          <a:p>
            <a:pPr marL="171450" indent="-171450">
              <a:buFont typeface="Arial" panose="020B0604020202020204" pitchFamily="34" charset="0"/>
              <a:buChar char="•"/>
            </a:pPr>
            <a:r>
              <a:rPr lang="de-CH" dirty="0"/>
              <a:t>Das sind aber nur die erwarteten Einnahmenausfälle bei der </a:t>
            </a:r>
            <a:r>
              <a:rPr lang="de-CH" dirty="0" err="1"/>
              <a:t>dBSt</a:t>
            </a:r>
            <a:r>
              <a:rPr lang="de-CH" dirty="0"/>
              <a:t> ! Die Kantone werden ihrerseits auf Einnahmen verzichten müssen, um die kantonalen Steuergesetze politisch durchzubringen</a:t>
            </a:r>
          </a:p>
          <a:p>
            <a:pPr marL="171450" indent="-171450">
              <a:buFont typeface="Arial" panose="020B0604020202020204" pitchFamily="34" charset="0"/>
              <a:buChar char="•"/>
            </a:pPr>
            <a:r>
              <a:rPr lang="de-CH" dirty="0"/>
              <a:t>Nebst einem Anteil an den Umsetzungskosten werden die Städte und Gemeinden auch von den kantonalen Mindererträgen betroffen sein</a:t>
            </a:r>
          </a:p>
        </p:txBody>
      </p:sp>
    </p:spTree>
    <p:extLst>
      <p:ext uri="{BB962C8B-B14F-4D97-AF65-F5344CB8AC3E}">
        <p14:creationId xmlns:p14="http://schemas.microsoft.com/office/powerpoint/2010/main" val="1829970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Mit der Einführung der Individualbesteuerung wird es unumgänglich sein, andere Rechtsgebiete an die neuen Gegebenheiten anzupassen, namentlich in Bereichen, wo auf die Steuerdaten abgestützt wird</a:t>
            </a:r>
          </a:p>
          <a:p>
            <a:pPr marL="171450" indent="-171450">
              <a:buFont typeface="Arial" panose="020B0604020202020204" pitchFamily="34" charset="0"/>
              <a:buChar char="•"/>
            </a:pPr>
            <a:r>
              <a:rPr lang="de-CH" dirty="0"/>
              <a:t>Doch auch bezüglich nicht direkt betroffenen Themen, drängen sich Änderungen auf, so bspw. bei den Kinderzulagen oder etwa den Pensionskassenrenten</a:t>
            </a:r>
          </a:p>
          <a:p>
            <a:pPr marL="171450" indent="-171450">
              <a:buFont typeface="Arial" panose="020B0604020202020204" pitchFamily="34" charset="0"/>
              <a:buChar char="•"/>
            </a:pPr>
            <a:r>
              <a:rPr lang="de-CH" dirty="0"/>
              <a:t>Weiter stellen sich Fragen, wie Vermögensverschiebungen zwischen den Eheleuten in all diesen Bereichen zu behandeln sind – so auch im Steuerwesen selbst</a:t>
            </a:r>
          </a:p>
          <a:p>
            <a:pPr marL="171450" indent="-171450">
              <a:buFont typeface="Arial" panose="020B0604020202020204" pitchFamily="34" charset="0"/>
              <a:buChar char="•"/>
            </a:pPr>
            <a:r>
              <a:rPr lang="de-CH" dirty="0"/>
              <a:t>Und i. S. Steuern drängen sich Folgefragen auf, wie bspw. bei der Erbschaftssteuer</a:t>
            </a:r>
          </a:p>
          <a:p>
            <a:pPr marL="171450" indent="-171450">
              <a:buFont typeface="Arial" panose="020B0604020202020204" pitchFamily="34" charset="0"/>
              <a:buChar char="•"/>
            </a:pPr>
            <a:r>
              <a:rPr lang="de-CH" dirty="0"/>
              <a:t>Oder provokativ mit Blick auf die Erwerbsanreize: Progressionsfrage bei Voll- und Teilzeitbeschäftigungen</a:t>
            </a:r>
          </a:p>
          <a:p>
            <a:pPr marL="171450" indent="-171450">
              <a:buFont typeface="Arial" panose="020B0604020202020204" pitchFamily="34" charset="0"/>
              <a:buChar char="•"/>
            </a:pPr>
            <a:r>
              <a:rPr lang="de-CH" dirty="0"/>
              <a:t>Am meisten Respekt habe ich mittel- und langfristig von laufenden Anpassungen der Individualbesteuerung, bis diese keine mehr ist, bzw. nur noch das Etikett davon trägt</a:t>
            </a:r>
          </a:p>
        </p:txBody>
      </p:sp>
    </p:spTree>
    <p:extLst>
      <p:ext uri="{BB962C8B-B14F-4D97-AF65-F5344CB8AC3E}">
        <p14:creationId xmlns:p14="http://schemas.microsoft.com/office/powerpoint/2010/main" val="683585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r>
              <a:rPr lang="de-CH" dirty="0"/>
              <a:t>Wir sind nach eingehender Prüfung zum Schluss gelangt, dass die Vorlage nicht die Lösung für die Beseitigung der steuerlichen Heiratsstrafe ist, denn …</a:t>
            </a:r>
          </a:p>
        </p:txBody>
      </p:sp>
    </p:spTree>
    <p:extLst>
      <p:ext uri="{BB962C8B-B14F-4D97-AF65-F5344CB8AC3E}">
        <p14:creationId xmlns:p14="http://schemas.microsoft.com/office/powerpoint/2010/main" val="339277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r>
              <a:rPr lang="de-CH" dirty="0"/>
              <a:t>… diese lässt sich einfacher und damit rascher eliminieren als mit einer Revolution</a:t>
            </a:r>
          </a:p>
        </p:txBody>
      </p:sp>
    </p:spTree>
    <p:extLst>
      <p:ext uri="{BB962C8B-B14F-4D97-AF65-F5344CB8AC3E}">
        <p14:creationId xmlns:p14="http://schemas.microsoft.com/office/powerpoint/2010/main" val="1652981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r>
              <a:rPr lang="de-CH" dirty="0"/>
              <a:t>Vielen Dank für die Aufmerksamkeit</a:t>
            </a:r>
          </a:p>
        </p:txBody>
      </p:sp>
    </p:spTree>
    <p:extLst>
      <p:ext uri="{BB962C8B-B14F-4D97-AF65-F5344CB8AC3E}">
        <p14:creationId xmlns:p14="http://schemas.microsoft.com/office/powerpoint/2010/main" val="304655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Es geht also um die steuerliche Heiratsstrafe, </a:t>
            </a:r>
            <a:r>
              <a:rPr lang="de-CH" b="1" dirty="0">
                <a:sym typeface="Wingdings" panose="05000000000000000000" pitchFamily="2" charset="2"/>
              </a:rPr>
              <a:t></a:t>
            </a:r>
            <a:r>
              <a:rPr lang="de-CH" dirty="0">
                <a:sym typeface="Wingdings" panose="05000000000000000000" pitchFamily="2" charset="2"/>
              </a:rPr>
              <a:t> ja gibt es eine solche denn überhaupt ?</a:t>
            </a:r>
          </a:p>
          <a:p>
            <a:pPr marL="171450" indent="-171450">
              <a:buFont typeface="Arial" panose="020B0604020202020204" pitchFamily="34" charset="0"/>
              <a:buChar char="•"/>
            </a:pPr>
            <a:r>
              <a:rPr lang="de-CH" dirty="0">
                <a:sym typeface="Wingdings" panose="05000000000000000000" pitchFamily="2" charset="2"/>
              </a:rPr>
              <a:t>So klar und allgemein ist das nicht, </a:t>
            </a:r>
            <a:r>
              <a:rPr lang="de-CH" b="1" dirty="0">
                <a:sym typeface="Wingdings" panose="05000000000000000000" pitchFamily="2" charset="2"/>
              </a:rPr>
              <a:t> </a:t>
            </a:r>
            <a:r>
              <a:rPr lang="de-CH" dirty="0">
                <a:sym typeface="Wingdings" panose="05000000000000000000" pitchFamily="2" charset="2"/>
              </a:rPr>
              <a:t>denn in nicht wenigen Fällen gibt es sogar einen steuerlichen Heiratsbonus</a:t>
            </a:r>
          </a:p>
          <a:p>
            <a:pPr marL="171450" indent="-171450">
              <a:buFont typeface="Arial" panose="020B0604020202020204" pitchFamily="34" charset="0"/>
              <a:buChar char="•"/>
            </a:pPr>
            <a:r>
              <a:rPr lang="de-CH" dirty="0">
                <a:sym typeface="Wingdings" panose="05000000000000000000" pitchFamily="2" charset="2"/>
              </a:rPr>
              <a:t>Aber ja, es gibt in bestimmten Konstellationen eine steuerliche Heiratsstrafe</a:t>
            </a:r>
          </a:p>
          <a:p>
            <a:pPr marL="171450" indent="-171450">
              <a:buFont typeface="Arial" panose="020B0604020202020204" pitchFamily="34" charset="0"/>
              <a:buChar char="•"/>
            </a:pPr>
            <a:r>
              <a:rPr lang="de-CH" dirty="0">
                <a:sym typeface="Wingdings" panose="05000000000000000000" pitchFamily="2" charset="2"/>
              </a:rPr>
              <a:t>Und wie so oft: </a:t>
            </a:r>
            <a:r>
              <a:rPr lang="de-CH" b="1" dirty="0">
                <a:sym typeface="Wingdings" panose="05000000000000000000" pitchFamily="2" charset="2"/>
              </a:rPr>
              <a:t>es kommt drauf an </a:t>
            </a:r>
            <a:r>
              <a:rPr lang="de-CH" dirty="0">
                <a:sym typeface="Wingdings" panose="05000000000000000000" pitchFamily="2" charset="2"/>
              </a:rPr>
              <a:t>!  Einkommenshöhe und –</a:t>
            </a:r>
            <a:r>
              <a:rPr lang="de-CH" dirty="0" err="1">
                <a:sym typeface="Wingdings" panose="05000000000000000000" pitchFamily="2" charset="2"/>
              </a:rPr>
              <a:t>verteilung</a:t>
            </a:r>
            <a:r>
              <a:rPr lang="de-CH" dirty="0">
                <a:sym typeface="Wingdings" panose="05000000000000000000" pitchFamily="2" charset="2"/>
              </a:rPr>
              <a:t> / aber auch, ob es Nachkommen gibt </a:t>
            </a:r>
          </a:p>
          <a:p>
            <a:endParaRPr lang="de-CH" b="1" dirty="0">
              <a:sym typeface="Wingdings" panose="05000000000000000000" pitchFamily="2" charset="2"/>
            </a:endParaRPr>
          </a:p>
          <a:p>
            <a:endParaRPr lang="de-CH" dirty="0"/>
          </a:p>
        </p:txBody>
      </p:sp>
    </p:spTree>
    <p:extLst>
      <p:ext uri="{BB962C8B-B14F-4D97-AF65-F5344CB8AC3E}">
        <p14:creationId xmlns:p14="http://schemas.microsoft.com/office/powerpoint/2010/main" val="325647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Bei den Kantons- und Gemeindesteuern gehört die steuerliche Heiratsstrafe fast überall der Vergangenheit an </a:t>
            </a:r>
            <a:r>
              <a:rPr lang="de-CH" b="1" dirty="0">
                <a:sym typeface="Wingdings" panose="05000000000000000000" pitchFamily="2" charset="2"/>
              </a:rPr>
              <a:t></a:t>
            </a:r>
            <a:endParaRPr lang="de-CH" b="1" dirty="0"/>
          </a:p>
          <a:p>
            <a:pPr marL="171450" indent="-171450">
              <a:buFont typeface="Arial" panose="020B0604020202020204" pitchFamily="34" charset="0"/>
              <a:buChar char="•"/>
            </a:pPr>
            <a:r>
              <a:rPr lang="de-CH" dirty="0"/>
              <a:t>Die Konzentration des Problems liegt bei der direkten Bundessteuer und deren Ausgestaltung, insbesondere auch die starke Progression</a:t>
            </a:r>
          </a:p>
          <a:p>
            <a:pPr marL="171450" indent="-171450">
              <a:buFont typeface="Arial" panose="020B0604020202020204" pitchFamily="34" charset="0"/>
              <a:buChar char="•"/>
            </a:pPr>
            <a:r>
              <a:rPr lang="de-CH" dirty="0"/>
              <a:t>Mit der präsentierten Vorlage soll nun eine Individualsteuer auf allen Staatsebenen eingeführt werden, indem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lang="de-CH" dirty="0"/>
          </a:p>
          <a:p>
            <a:pPr marL="171450" indent="-171450">
              <a:buFont typeface="Arial" panose="020B0604020202020204" pitchFamily="34" charset="0"/>
              <a:buChar char="•"/>
            </a:pPr>
            <a:r>
              <a:rPr lang="de-CH" dirty="0"/>
              <a:t>Etwas plakativ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ausgedrückt, das vorwiegend bei der direkten Bundessteuer bestehende Problem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durch die Kantone gelöst und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bezahlt werden soll  Individualbesteuerung klingt aus Bundessicht irgendwie wie «Fünfer- und Weggli-Lösung»</a:t>
            </a:r>
          </a:p>
          <a:p>
            <a:pPr marL="171450" indent="-171450">
              <a:buFont typeface="Arial" panose="020B0604020202020204" pitchFamily="34" charset="0"/>
              <a:buChar char="•"/>
            </a:pPr>
            <a:r>
              <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Denn bei den Kantonen werden nicht nur die sehr hohen Umstellungskosten anfallen, sondern ebenso und zusätzliche Ertragsausfälle entstehen</a:t>
            </a:r>
          </a:p>
          <a:p>
            <a:pPr marL="171450" indent="-171450">
              <a:buFont typeface="Arial" panose="020B0604020202020204" pitchFamily="34" charset="0"/>
              <a:buChar char="•"/>
            </a:pPr>
            <a:r>
              <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Und wichtig: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die Einwohnergemeinden und die Städte werden hier direkt und/oder indirekt ebenfalls betroffen sein</a:t>
            </a:r>
          </a:p>
          <a:p>
            <a:pPr marL="171450" indent="-171450">
              <a:buFont typeface="Arial" panose="020B0604020202020204" pitchFamily="34" charset="0"/>
              <a:buChar char="•"/>
            </a:pPr>
            <a:endParaRPr lang="de-CH" dirty="0"/>
          </a:p>
        </p:txBody>
      </p:sp>
    </p:spTree>
    <p:extLst>
      <p:ext uri="{BB962C8B-B14F-4D97-AF65-F5344CB8AC3E}">
        <p14:creationId xmlns:p14="http://schemas.microsoft.com/office/powerpoint/2010/main" val="7205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Die Einführung der Individualbesteuerung scheint also DIE Lösung zu sein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für das Heiratsstrafe-Problem</a:t>
            </a:r>
          </a:p>
          <a:p>
            <a:pPr marL="171450" indent="-171450">
              <a:buFont typeface="Arial" panose="020B0604020202020204" pitchFamily="34" charset="0"/>
              <a:buChar char="•"/>
            </a:pPr>
            <a:r>
              <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Gleichzeitig sollen sie mit der Vorlage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Erwerbsanreize geschaffen werden und damit auch einen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Beitrag zur Bekämpfung des Fachkräftemangels leisten</a:t>
            </a:r>
          </a:p>
          <a:p>
            <a:pPr marL="171450" indent="-171450">
              <a:buFont typeface="Arial" panose="020B0604020202020204" pitchFamily="34" charset="0"/>
              <a:buChar char="•"/>
            </a:pPr>
            <a:r>
              <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Und dann auch noch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die Chancengleichheit der Geschlechter fördern</a:t>
            </a:r>
          </a:p>
          <a:p>
            <a:pPr marL="171450" indent="-171450">
              <a:buFont typeface="Arial" panose="020B0604020202020204" pitchFamily="34" charset="0"/>
              <a:buChar char="•"/>
            </a:pPr>
            <a:r>
              <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Noch selten wurde ein Begriff wie «Individualbesteuerung» so tief in die Volksseele verankert, denn alle glauben damit weniger Steuern bezahlen zu müssen (subjektiv meinen sowieso alle, sie bezahlen zu viel Steuern)</a:t>
            </a:r>
            <a:endParaRPr lang="de-CH" dirty="0"/>
          </a:p>
        </p:txBody>
      </p:sp>
    </p:spTree>
    <p:extLst>
      <p:ext uri="{BB962C8B-B14F-4D97-AF65-F5344CB8AC3E}">
        <p14:creationId xmlns:p14="http://schemas.microsoft.com/office/powerpoint/2010/main" val="4254053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Ist die vorgeschlagene Individualbesteuerung tatsächlich ein </a:t>
            </a:r>
            <a:r>
              <a:rPr lang="de-CH" dirty="0" err="1"/>
              <a:t>Allerwelts</a:t>
            </a:r>
            <a:r>
              <a:rPr lang="de-CH" dirty="0"/>
              <a:t>-Heilmittel?</a:t>
            </a:r>
          </a:p>
          <a:p>
            <a:pPr marL="171450" indent="-171450">
              <a:buFont typeface="Arial" panose="020B0604020202020204" pitchFamily="34" charset="0"/>
              <a:buChar char="•"/>
            </a:pPr>
            <a:r>
              <a:rPr lang="de-CH" dirty="0"/>
              <a:t>Eine Einführung der präsentierten Lösung wird Kollateralschäden hinterlassen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lang="de-CH" dirty="0"/>
          </a:p>
          <a:p>
            <a:pPr marL="171450" indent="-171450">
              <a:buFont typeface="Arial" panose="020B0604020202020204" pitchFamily="34" charset="0"/>
              <a:buChar char="•"/>
            </a:pPr>
            <a:r>
              <a:rPr lang="de-CH" dirty="0"/>
              <a:t>Weshalb die städtische Steuerkonferenz der Vorlage skeptisch gegenübersteht</a:t>
            </a:r>
          </a:p>
          <a:p>
            <a:pPr marL="171450" indent="-171450">
              <a:buFont typeface="Arial" panose="020B0604020202020204" pitchFamily="34" charset="0"/>
              <a:buChar char="•"/>
            </a:pPr>
            <a:r>
              <a:rPr lang="de-CH" dirty="0"/>
              <a:t>Doch der Reihe nach …</a:t>
            </a:r>
          </a:p>
        </p:txBody>
      </p:sp>
    </p:spTree>
    <p:extLst>
      <p:ext uri="{BB962C8B-B14F-4D97-AF65-F5344CB8AC3E}">
        <p14:creationId xmlns:p14="http://schemas.microsoft.com/office/powerpoint/2010/main" val="274182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Jährlich werden in der Schweiz rund 40’000 Ehen geschlossen</a:t>
            </a:r>
          </a:p>
          <a:p>
            <a:pPr marL="171450" indent="-171450">
              <a:buFont typeface="Arial" panose="020B0604020202020204" pitchFamily="34" charset="0"/>
              <a:buChar char="•"/>
            </a:pPr>
            <a:r>
              <a:rPr lang="de-CH" dirty="0"/>
              <a:t>Insbesondere bei gemeinsamen Kindern wird oft geheiratet (in 93% der Fälle)</a:t>
            </a:r>
          </a:p>
          <a:p>
            <a:pPr marL="171450" indent="-171450">
              <a:buFont typeface="Arial" panose="020B0604020202020204" pitchFamily="34" charset="0"/>
              <a:buChar char="•"/>
            </a:pPr>
            <a:r>
              <a:rPr lang="de-CH" dirty="0"/>
              <a:t>Am 26. September 2021 sagten das Volk mit 64,1% und sämtliche Stände ja zur «Ehe für alle»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lang="de-CH" dirty="0"/>
          </a:p>
          <a:p>
            <a:pPr marL="171450" indent="-171450">
              <a:buFont typeface="Arial" panose="020B0604020202020204" pitchFamily="34" charset="0"/>
              <a:buChar char="•"/>
            </a:pPr>
            <a:r>
              <a:rPr lang="de-CH" dirty="0"/>
              <a:t>Eine allfällig steuerliche Mehrbelastung spielt in den meisten Fällen keine oder lediglich eine untergeordnete Rolle</a:t>
            </a:r>
          </a:p>
        </p:txBody>
      </p:sp>
    </p:spTree>
    <p:extLst>
      <p:ext uri="{BB962C8B-B14F-4D97-AF65-F5344CB8AC3E}">
        <p14:creationId xmlns:p14="http://schemas.microsoft.com/office/powerpoint/2010/main" val="2804895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lang="de-CH" dirty="0"/>
              <a:t>Nicht vergessen gehen sollten in diesem Projekt die Befindlichkeiten der Steuerpflichtigen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lang="de-CH" dirty="0"/>
          </a:p>
          <a:p>
            <a:pPr marL="171450" indent="-171450">
              <a:buFont typeface="Arial" panose="020B0604020202020204" pitchFamily="34" charset="0"/>
              <a:buChar char="•"/>
            </a:pPr>
            <a:r>
              <a:rPr lang="de-CH" dirty="0"/>
              <a:t>Denn sie müssten fortan je eine Steuererklärung ausfüllen. Und glauben Sie mir, bei einem weit überwiegenden Anteil der Betroffenen wird das keine Freudentänze auslösen! Viele sind bereits mit einer Steuererklärung überfordert und alles andere als freudig auf diese Mitwirkungspflicht wartend</a:t>
            </a:r>
          </a:p>
          <a:p>
            <a:pPr marL="171450" indent="-171450">
              <a:buFont typeface="Arial" panose="020B0604020202020204" pitchFamily="34" charset="0"/>
              <a:buChar char="•"/>
            </a:pPr>
            <a:r>
              <a:rPr lang="de-CH" dirty="0"/>
              <a:t>Bei gemeinsamen Einkommens- oder Vermögensbestandteilen evtl. sogar 3 </a:t>
            </a:r>
            <a:r>
              <a:rPr lang="de-CH" dirty="0">
                <a:sym typeface="Wingdings" panose="05000000000000000000" pitchFamily="2" charset="2"/>
              </a:rPr>
              <a:t> virtuelles Steuersubjekt (Kanton Bern); kann auch anders gelöst werden, aber aktuell wird das so (erfolgreich) gehandhabt</a:t>
            </a:r>
          </a:p>
          <a:p>
            <a:pPr marL="171450" indent="-171450">
              <a:buFont typeface="Arial" panose="020B0604020202020204" pitchFamily="34" charset="0"/>
              <a:buChar char="•"/>
            </a:pPr>
            <a:r>
              <a:rPr lang="de-CH" dirty="0">
                <a:sym typeface="Wingdings" panose="05000000000000000000" pitchFamily="2" charset="2"/>
              </a:rPr>
              <a:t>Oder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lang="de-CH" dirty="0">
                <a:sym typeface="Wingdings" panose="05000000000000000000" pitchFamily="2" charset="2"/>
              </a:rPr>
              <a:t> Aufteilung von bisher gemeinsam Deklariertem (bspw. kinderrelevante Abzüge, Einkommensbestandteile insbesondere auch von Selbständig-Erwerbenden)</a:t>
            </a:r>
          </a:p>
          <a:p>
            <a:pPr marL="171450" indent="-171450">
              <a:buFont typeface="Arial" panose="020B0604020202020204" pitchFamily="34" charset="0"/>
              <a:buChar char="•"/>
            </a:pPr>
            <a:r>
              <a:rPr lang="de-CH" dirty="0">
                <a:sym typeface="Wingdings" panose="05000000000000000000" pitchFamily="2" charset="2"/>
              </a:rPr>
              <a:t>Und dann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lang="de-CH" dirty="0">
                <a:sym typeface="Wingdings" panose="05000000000000000000" pitchFamily="2" charset="2"/>
              </a:rPr>
              <a:t> wird alles zweifach daher kommen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lang="de-CH" dirty="0">
                <a:sym typeface="Wingdings" panose="05000000000000000000" pitchFamily="2" charset="2"/>
              </a:rPr>
              <a:t>bzw. wenn nötig doppelt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lang="de-CH" dirty="0">
                <a:sym typeface="Wingdings" panose="05000000000000000000" pitchFamily="2" charset="2"/>
              </a:rPr>
              <a:t> erfolgen müssen</a:t>
            </a:r>
          </a:p>
          <a:p>
            <a:pPr marL="171450" indent="-171450">
              <a:buFont typeface="Arial" panose="020B0604020202020204" pitchFamily="34" charset="0"/>
              <a:buChar char="•"/>
            </a:pP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lang="de-CH" dirty="0">
                <a:sym typeface="Wingdings" panose="05000000000000000000" pitchFamily="2" charset="2"/>
              </a:rPr>
              <a:t> Optimierungen wird es geben, auch wenn sie mit Blick auf andere Rechtsgebiete SEHR gut überlegt sein wollen.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lang="de-CH" dirty="0">
                <a:sym typeface="Wingdings" panose="05000000000000000000" pitchFamily="2" charset="2"/>
              </a:rPr>
              <a:t> vieles doppelt schwieriger für steuerliche Laien, was nicht den Vorstellungen einer grossen Mehrheit entspricht</a:t>
            </a:r>
            <a:endParaRPr lang="de-CH" dirty="0"/>
          </a:p>
          <a:p>
            <a:endParaRPr lang="de-CH" dirty="0"/>
          </a:p>
        </p:txBody>
      </p:sp>
    </p:spTree>
    <p:extLst>
      <p:ext uri="{BB962C8B-B14F-4D97-AF65-F5344CB8AC3E}">
        <p14:creationId xmlns:p14="http://schemas.microsoft.com/office/powerpoint/2010/main" val="177592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dirty="0"/>
          </a:p>
        </p:txBody>
      </p:sp>
      <p:sp>
        <p:nvSpPr>
          <p:cNvPr id="75" name="Shape 75"/>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marL="171450" indent="-171450">
              <a:buFont typeface="Arial" panose="020B0604020202020204" pitchFamily="34" charset="0"/>
              <a:buChar char="•"/>
            </a:pP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lang="de-CH" dirty="0"/>
              <a:t> Dossiers müssen erst getrennt und dann zur Haushaltbildung im Hintergrund wieder vereint werden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lang="de-CH" dirty="0"/>
          </a:p>
          <a:p>
            <a:pPr marL="171450" indent="-171450">
              <a:buFont typeface="Arial" panose="020B0604020202020204" pitchFamily="34" charset="0"/>
              <a:buChar char="•"/>
            </a:pPr>
            <a:r>
              <a:rPr lang="de-CH" dirty="0"/>
              <a:t>Schon heute werden Steuerämter zu gewissen Zeiten wellenartig überrannt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lang="de-CH" dirty="0"/>
          </a:p>
          <a:p>
            <a:pPr marL="171450" indent="-171450">
              <a:buFont typeface="Arial" panose="020B0604020202020204" pitchFamily="34" charset="0"/>
              <a:buChar char="•"/>
            </a:pPr>
            <a:r>
              <a:rPr lang="de-CH" dirty="0"/>
              <a:t>Die Handhabung des Steuergeheimnisses zwischen den Eheleuten wird zu einer Herausforderung werden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lang="de-CH" dirty="0"/>
          </a:p>
          <a:p>
            <a:pPr marL="171450" indent="-171450">
              <a:buFont typeface="Arial" panose="020B0604020202020204" pitchFamily="34" charset="0"/>
              <a:buChar char="•"/>
            </a:pPr>
            <a:r>
              <a:rPr lang="de-CH" dirty="0"/>
              <a:t>Die Solidarhaftung zwischen den Eheleuten wird entfallen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lang="de-CH" dirty="0"/>
          </a:p>
          <a:p>
            <a:pPr marL="171450" indent="-171450">
              <a:buFont typeface="Arial" panose="020B0604020202020204" pitchFamily="34" charset="0"/>
              <a:buChar char="•"/>
            </a:pPr>
            <a:r>
              <a:rPr lang="de-CH" dirty="0"/>
              <a:t>Bei der Haushaltbildung (so bspw. bei gemeinsamen Einkommens-/Vermögensbestandteilen oder auch bei gemeinsamen Kindern) stellen sich heikle praktische Fragen i. Z. mit dem Steuergeheimnis </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lang="de-CH" dirty="0"/>
          </a:p>
          <a:p>
            <a:pPr marL="171450" indent="-171450">
              <a:buFont typeface="Arial" panose="020B0604020202020204" pitchFamily="34" charset="0"/>
              <a:buChar char="•"/>
            </a:pPr>
            <a:r>
              <a:rPr lang="de-CH" dirty="0"/>
              <a:t>Und dann sollte auch stets noch ein Auge auf Optimierungsbemühungen geworfen werden</a:t>
            </a:r>
          </a:p>
          <a:p>
            <a:pPr marL="171450" indent="-171450">
              <a:buFont typeface="Arial" panose="020B0604020202020204" pitchFamily="34" charset="0"/>
              <a:buChar char="•"/>
            </a:pP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lang="de-CH" dirty="0"/>
              <a:t>alles in allem wird es zu einem bedeutenden Mehraufwand kommen, welcher nicht durch Digitalisierungseffekte aufzufangen sein wird. Die Städtische Steuerkonferenz schaut besorgt auf diese Entwicklung.</a:t>
            </a:r>
          </a:p>
        </p:txBody>
      </p:sp>
    </p:spTree>
    <p:extLst>
      <p:ext uri="{BB962C8B-B14F-4D97-AF65-F5344CB8AC3E}">
        <p14:creationId xmlns:p14="http://schemas.microsoft.com/office/powerpoint/2010/main" val="194594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lvl1pPr>
              <a:defRPr>
                <a:solidFill>
                  <a:schemeClr val="tx1"/>
                </a:solidFill>
              </a:defRPr>
            </a:lvl1pPr>
          </a:lstStyle>
          <a:p>
            <a:fld id="{2CCCA71A-64F7-4FA1-9853-A6AD0CBEBE45}" type="datetimeFigureOut">
              <a:rPr lang="de-CH" smtClean="0"/>
              <a:t>04.06.2025</a:t>
            </a:fld>
            <a:endParaRPr lang="de-CH"/>
          </a:p>
        </p:txBody>
      </p:sp>
      <p:sp>
        <p:nvSpPr>
          <p:cNvPr id="5" name="Fußzeilenplatzhalter 4"/>
          <p:cNvSpPr>
            <a:spLocks noGrp="1"/>
          </p:cNvSpPr>
          <p:nvPr>
            <p:ph type="ftr" sz="quarter" idx="11"/>
          </p:nvPr>
        </p:nvSpPr>
        <p:spPr/>
        <p:txBody>
          <a:bodyPr/>
          <a:lstStyle>
            <a:lvl1pPr>
              <a:defRPr>
                <a:solidFill>
                  <a:schemeClr val="tx1"/>
                </a:solidFill>
              </a:defRPr>
            </a:lvl1pPr>
          </a:lstStyle>
          <a:p>
            <a:endParaRPr lang="de-CH"/>
          </a:p>
        </p:txBody>
      </p:sp>
      <p:sp>
        <p:nvSpPr>
          <p:cNvPr id="6" name="Foliennummernplatzhalter 5"/>
          <p:cNvSpPr>
            <a:spLocks noGrp="1"/>
          </p:cNvSpPr>
          <p:nvPr>
            <p:ph type="sldNum" sz="quarter" idx="12"/>
          </p:nvPr>
        </p:nvSpPr>
        <p:spPr/>
        <p:txBody>
          <a:bodyPr/>
          <a:lstStyle>
            <a:lvl1pPr>
              <a:defRPr>
                <a:solidFill>
                  <a:schemeClr val="tx1"/>
                </a:solidFill>
              </a:defRPr>
            </a:lvl1pPr>
          </a:lstStyle>
          <a:p>
            <a:fld id="{2112F59C-01E3-4247-AFA7-A6A93BC6AFEA}" type="slidenum">
              <a:rPr lang="de-CH" smtClean="0"/>
              <a:t>‹Nr.›</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2CCCA71A-64F7-4FA1-9853-A6AD0CBEBE45}" type="datetimeFigureOut">
              <a:rPr lang="de-CH" smtClean="0"/>
              <a:t>04.06.2025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112F59C-01E3-4247-AFA7-A6A93BC6AFEA}" type="slidenum">
              <a:rPr lang="de-CH" smtClean="0"/>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2CCCA71A-64F7-4FA1-9853-A6AD0CBEBE45}" type="datetimeFigureOut">
              <a:rPr lang="de-CH" smtClean="0"/>
              <a:t>04.06.2025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112F59C-01E3-4247-AFA7-A6A93BC6AFEA}" type="slidenum">
              <a:rPr lang="de-CH" smtClean="0"/>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Titelmasterformat durch Klicken bearbeiten</a:t>
            </a:r>
          </a:p>
        </p:txBody>
      </p:sp>
      <p:sp>
        <p:nvSpPr>
          <p:cNvPr id="11" name="Shape 11"/>
          <p:cNvSpPr>
            <a:spLocks noGrp="1"/>
          </p:cNvSpPr>
          <p:nvPr>
            <p:ph type="body" idx="1"/>
          </p:nvPr>
        </p:nvSpPr>
        <p:spPr>
          <a:prstGeom prst="rect">
            <a:avLst/>
          </a:prstGeom>
        </p:spPr>
        <p:txBody>
          <a:bodyPr/>
          <a:lstStyle/>
          <a:p>
            <a:pPr lvl="0">
              <a:defRPr sz="1800"/>
            </a:pPr>
            <a:r>
              <a:rPr sz="2000"/>
              <a:t>Textmasterformate durch Klicken bearbeiten</a:t>
            </a:r>
          </a:p>
          <a:p>
            <a:pPr lvl="1">
              <a:defRPr sz="1800"/>
            </a:pPr>
            <a:r>
              <a:rPr sz="2000"/>
              <a:t>Zweite Ebene</a:t>
            </a:r>
          </a:p>
          <a:p>
            <a:pPr lvl="2">
              <a:defRPr sz="1800"/>
            </a:pPr>
            <a:r>
              <a:rPr sz="2000"/>
              <a:t>Dritte Ebene</a:t>
            </a:r>
          </a:p>
          <a:p>
            <a:pPr lvl="3">
              <a:defRPr sz="1800"/>
            </a:pPr>
            <a:r>
              <a:rPr sz="2000"/>
              <a:t>Vierte Ebene</a:t>
            </a:r>
          </a:p>
          <a:p>
            <a:pPr lvl="4">
              <a:defRPr sz="1800"/>
            </a:pPr>
            <a:r>
              <a:rPr sz="2000"/>
              <a:t>Fünfte Ebene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rPr/>
              <a:pPr lvl="0"/>
              <a:t>‹Nr.›</a:t>
            </a:fld>
            <a:endParaRPr dirty="0"/>
          </a:p>
        </p:txBody>
      </p:sp>
    </p:spTree>
    <p:extLst>
      <p:ext uri="{BB962C8B-B14F-4D97-AF65-F5344CB8AC3E}">
        <p14:creationId xmlns:p14="http://schemas.microsoft.com/office/powerpoint/2010/main" val="196000894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rPr/>
              <a:pPr lvl="0"/>
              <a:t>‹Nr.›</a:t>
            </a:fld>
            <a:endParaRPr dirty="0"/>
          </a:p>
        </p:txBody>
      </p:sp>
    </p:spTree>
    <p:extLst>
      <p:ext uri="{BB962C8B-B14F-4D97-AF65-F5344CB8AC3E}">
        <p14:creationId xmlns:p14="http://schemas.microsoft.com/office/powerpoint/2010/main" val="425747506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Inhalt mit Überschrift">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pPr>
            <a:r>
              <a:rPr sz="2000" b="1"/>
              <a:t>Titelmasterformat durch Klicken bearbeiten</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2000"/>
              <a:t>Textmasterformate durch Klicken bearbeiten</a:t>
            </a:r>
          </a:p>
          <a:p>
            <a:pPr lvl="1">
              <a:defRPr sz="1800"/>
            </a:pPr>
            <a:r>
              <a:rPr sz="2000"/>
              <a:t>Zweite Ebene</a:t>
            </a:r>
          </a:p>
          <a:p>
            <a:pPr lvl="2">
              <a:defRPr sz="1800"/>
            </a:pPr>
            <a:r>
              <a:rPr sz="2000"/>
              <a:t>Dritte Ebene</a:t>
            </a:r>
          </a:p>
          <a:p>
            <a:pPr lvl="3">
              <a:defRPr sz="1800"/>
            </a:pPr>
            <a:r>
              <a:rPr sz="2000"/>
              <a:t>Vierte Ebene</a:t>
            </a:r>
          </a:p>
          <a:p>
            <a:pPr lvl="4">
              <a:defRPr sz="1800"/>
            </a:pPr>
            <a:r>
              <a:rPr sz="2000"/>
              <a:t>Fünfte Ebene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rPr/>
              <a:pPr lvl="0"/>
              <a:t>‹Nr.›</a:t>
            </a:fld>
            <a:endParaRPr dirty="0"/>
          </a:p>
        </p:txBody>
      </p:sp>
    </p:spTree>
    <p:extLst>
      <p:ext uri="{BB962C8B-B14F-4D97-AF65-F5344CB8AC3E}">
        <p14:creationId xmlns:p14="http://schemas.microsoft.com/office/powerpoint/2010/main" val="71274091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ild mit Überschrift">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pPr>
            <a:r>
              <a:rPr sz="2000" b="1"/>
              <a:t>Titelmasterformat durch Klicken bearbeiten</a:t>
            </a:r>
          </a:p>
        </p:txBody>
      </p:sp>
      <p:sp>
        <p:nvSpPr>
          <p:cNvPr id="36" name="Shape 36"/>
          <p:cNvSpPr>
            <a:spLocks noGrp="1"/>
          </p:cNvSpPr>
          <p:nvPr>
            <p:ph type="body" idx="1"/>
          </p:nvPr>
        </p:nvSpPr>
        <p:spPr>
          <a:xfrm>
            <a:off x="1792288" y="5367337"/>
            <a:ext cx="5486401" cy="804863"/>
          </a:xfrm>
          <a:prstGeom prst="rect">
            <a:avLst/>
          </a:prstGeom>
        </p:spPr>
        <p:txBody>
          <a:bodyPr/>
          <a:lstStyle>
            <a:lvl1pPr marL="0" indent="0">
              <a:spcBef>
                <a:spcPts val="300"/>
              </a:spcBef>
              <a:buSzTx/>
              <a:buNone/>
              <a:defRPr sz="1400"/>
            </a:lvl1pPr>
          </a:lstStyle>
          <a:p>
            <a:pPr lvl="0">
              <a:defRPr sz="1800"/>
            </a:pPr>
            <a:r>
              <a:rPr sz="1400"/>
              <a:t>Textmasterformate durch Klicken bearbeiten</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rPr/>
              <a:pPr lvl="0"/>
              <a:t>‹Nr.›</a:t>
            </a:fld>
            <a:endParaRPr dirty="0"/>
          </a:p>
        </p:txBody>
      </p:sp>
    </p:spTree>
    <p:extLst>
      <p:ext uri="{BB962C8B-B14F-4D97-AF65-F5344CB8AC3E}">
        <p14:creationId xmlns:p14="http://schemas.microsoft.com/office/powerpoint/2010/main" val="294244760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el und vertikaler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Titelmasterformat durch Klicken bearbeiten</a:t>
            </a:r>
          </a:p>
        </p:txBody>
      </p:sp>
      <p:sp>
        <p:nvSpPr>
          <p:cNvPr id="40" name="Shape 40"/>
          <p:cNvSpPr>
            <a:spLocks noGrp="1"/>
          </p:cNvSpPr>
          <p:nvPr>
            <p:ph type="body" idx="1"/>
          </p:nvPr>
        </p:nvSpPr>
        <p:spPr>
          <a:prstGeom prst="rect">
            <a:avLst/>
          </a:prstGeom>
        </p:spPr>
        <p:txBody>
          <a:bodyPr/>
          <a:lstStyle/>
          <a:p>
            <a:pPr lvl="0">
              <a:defRPr sz="1800"/>
            </a:pPr>
            <a:r>
              <a:rPr sz="2000"/>
              <a:t>Textmasterformate durch Klicken bearbeiten</a:t>
            </a:r>
          </a:p>
          <a:p>
            <a:pPr lvl="1">
              <a:defRPr sz="1800"/>
            </a:pPr>
            <a:r>
              <a:rPr sz="2000"/>
              <a:t>Zweite Ebene</a:t>
            </a:r>
          </a:p>
          <a:p>
            <a:pPr lvl="2">
              <a:defRPr sz="1800"/>
            </a:pPr>
            <a:r>
              <a:rPr sz="2000"/>
              <a:t>Dritte Ebene</a:t>
            </a:r>
          </a:p>
          <a:p>
            <a:pPr lvl="3">
              <a:defRPr sz="1800"/>
            </a:pPr>
            <a:r>
              <a:rPr sz="2000"/>
              <a:t>Vierte Ebene</a:t>
            </a:r>
          </a:p>
          <a:p>
            <a:pPr lvl="4">
              <a:defRPr sz="1800"/>
            </a:pPr>
            <a:r>
              <a:rPr sz="2000"/>
              <a:t>Fünfte Ebene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pPr lvl="0"/>
              <a:t>‹Nr.›</a:t>
            </a:fld>
            <a:endParaRPr dirty="0"/>
          </a:p>
        </p:txBody>
      </p:sp>
    </p:spTree>
    <p:extLst>
      <p:ext uri="{BB962C8B-B14F-4D97-AF65-F5344CB8AC3E}">
        <p14:creationId xmlns:p14="http://schemas.microsoft.com/office/powerpoint/2010/main" val="296996021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ertikaler Titel u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Titelmasterformat durch Klicken bearbeiten</a:t>
            </a:r>
          </a:p>
        </p:txBody>
      </p:sp>
      <p:sp>
        <p:nvSpPr>
          <p:cNvPr id="44" name="Shape 44"/>
          <p:cNvSpPr>
            <a:spLocks noGrp="1"/>
          </p:cNvSpPr>
          <p:nvPr>
            <p:ph type="body" idx="1"/>
          </p:nvPr>
        </p:nvSpPr>
        <p:spPr>
          <a:xfrm>
            <a:off x="457200" y="274638"/>
            <a:ext cx="6019800" cy="6583363"/>
          </a:xfrm>
          <a:prstGeom prst="rect">
            <a:avLst/>
          </a:prstGeom>
        </p:spPr>
        <p:txBody>
          <a:bodyPr/>
          <a:lstStyle/>
          <a:p>
            <a:pPr lvl="0">
              <a:defRPr sz="1800"/>
            </a:pPr>
            <a:r>
              <a:rPr sz="2000"/>
              <a:t>Textmasterformate durch Klicken bearbeiten</a:t>
            </a:r>
          </a:p>
          <a:p>
            <a:pPr lvl="1">
              <a:defRPr sz="1800"/>
            </a:pPr>
            <a:r>
              <a:rPr sz="2000"/>
              <a:t>Zweite Ebene</a:t>
            </a:r>
          </a:p>
          <a:p>
            <a:pPr lvl="2">
              <a:defRPr sz="1800"/>
            </a:pPr>
            <a:r>
              <a:rPr sz="2000"/>
              <a:t>Dritte Ebene</a:t>
            </a:r>
          </a:p>
          <a:p>
            <a:pPr lvl="3">
              <a:defRPr sz="1800"/>
            </a:pPr>
            <a:r>
              <a:rPr sz="2000"/>
              <a:t>Vierte Ebene</a:t>
            </a:r>
          </a:p>
          <a:p>
            <a:pPr lvl="4">
              <a:defRPr sz="1800"/>
            </a:pPr>
            <a:r>
              <a:rPr sz="2000"/>
              <a:t>Fünfte Ebene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rPr/>
              <a:pPr lvl="0"/>
              <a:t>‹Nr.›</a:t>
            </a:fld>
            <a:endParaRPr dirty="0"/>
          </a:p>
        </p:txBody>
      </p:sp>
    </p:spTree>
    <p:extLst>
      <p:ext uri="{BB962C8B-B14F-4D97-AF65-F5344CB8AC3E}">
        <p14:creationId xmlns:p14="http://schemas.microsoft.com/office/powerpoint/2010/main" val="280549432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2CCCA71A-64F7-4FA1-9853-A6AD0CBEBE45}" type="datetimeFigureOut">
              <a:rPr lang="de-CH" smtClean="0"/>
              <a:t>04.06.2025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112F59C-01E3-4247-AFA7-A6A93BC6AFEA}" type="slidenum">
              <a:rPr lang="de-CH" smtClean="0"/>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2CCCA71A-64F7-4FA1-9853-A6AD0CBEBE45}" type="datetimeFigureOut">
              <a:rPr lang="de-CH" smtClean="0"/>
              <a:t>04.06.2025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112F59C-01E3-4247-AFA7-A6A93BC6AFEA}" type="slidenum">
              <a:rPr lang="de-CH" smtClean="0"/>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2CCCA71A-64F7-4FA1-9853-A6AD0CBEBE45}" type="datetimeFigureOut">
              <a:rPr lang="de-CH" smtClean="0"/>
              <a:t>04.06.2025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2112F59C-01E3-4247-AFA7-A6A93BC6AFEA}" type="slidenum">
              <a:rPr lang="de-CH" smtClean="0"/>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2"/>
            <a:ext cx="4040188" cy="7508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457200" y="2285991"/>
            <a:ext cx="4040188" cy="38401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4645025" y="1535112"/>
            <a:ext cx="4041775" cy="7508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45025" y="2285991"/>
            <a:ext cx="4041775" cy="38401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2CCCA71A-64F7-4FA1-9853-A6AD0CBEBE45}" type="datetimeFigureOut">
              <a:rPr lang="de-CH" smtClean="0"/>
              <a:t>04.06.2025</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2112F59C-01E3-4247-AFA7-A6A93BC6AFEA}" type="slidenum">
              <a:rPr lang="de-CH" smtClean="0"/>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2CCCA71A-64F7-4FA1-9853-A6AD0CBEBE45}" type="datetimeFigureOut">
              <a:rPr lang="de-CH" smtClean="0"/>
              <a:t>04.06.2025</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2112F59C-01E3-4247-AFA7-A6A93BC6AFEA}" type="slidenum">
              <a:rPr lang="de-CH" smtClean="0"/>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CCCA71A-64F7-4FA1-9853-A6AD0CBEBE45}" type="datetimeFigureOut">
              <a:rPr lang="de-CH" smtClean="0"/>
              <a:t>04.06.2025</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2112F59C-01E3-4247-AFA7-A6A93BC6AFEA}" type="slidenum">
              <a:rPr lang="de-CH" smtClean="0"/>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CCCA71A-64F7-4FA1-9853-A6AD0CBEBE45}" type="datetimeFigureOut">
              <a:rPr lang="de-CH" smtClean="0"/>
              <a:t>04.06.2025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2112F59C-01E3-4247-AFA7-A6A93BC6AFEA}" type="slidenum">
              <a:rPr lang="de-CH" smtClean="0"/>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CCCA71A-64F7-4FA1-9853-A6AD0CBEBE45}" type="datetimeFigureOut">
              <a:rPr lang="de-CH" smtClean="0"/>
              <a:t>04.06.2025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2112F59C-01E3-4247-AFA7-A6A93BC6AFEA}" type="slidenum">
              <a:rPr lang="de-CH" smtClean="0"/>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2CCCA71A-64F7-4FA1-9853-A6AD0CBEBE45}" type="datetimeFigureOut">
              <a:rPr lang="de-CH" smtClean="0"/>
              <a:t>04.06.2025</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2112F59C-01E3-4247-AFA7-A6A93BC6AFEA}" type="slidenum">
              <a:rPr lang="de-CH" smtClean="0"/>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pPr lvl="0">
              <a:defRPr sz="1800"/>
            </a:pPr>
            <a:r>
              <a:rPr sz="4400"/>
              <a:t>Titelmasterformat durch Klicken bearbeiten</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0">
              <a:defRPr sz="1800"/>
            </a:pPr>
            <a:r>
              <a:rPr sz="2000"/>
              <a:t>Textmasterformate durch Klicken bearbeiten</a:t>
            </a:r>
          </a:p>
          <a:p>
            <a:pPr lvl="1">
              <a:defRPr sz="1800"/>
            </a:pPr>
            <a:r>
              <a:rPr sz="2000"/>
              <a:t>Zweite Ebene</a:t>
            </a:r>
          </a:p>
          <a:p>
            <a:pPr lvl="2">
              <a:defRPr sz="1800"/>
            </a:pPr>
            <a:r>
              <a:rPr sz="2000"/>
              <a:t>Dritte Ebene</a:t>
            </a:r>
          </a:p>
          <a:p>
            <a:pPr lvl="3">
              <a:defRPr sz="1800"/>
            </a:pPr>
            <a:r>
              <a:rPr sz="2000"/>
              <a:t>Vierte Ebene</a:t>
            </a:r>
          </a:p>
          <a:p>
            <a:pPr lvl="4">
              <a:defRPr sz="1800"/>
            </a:pPr>
            <a:r>
              <a:rPr sz="2000"/>
              <a:t>Fünfte Ebene</a:t>
            </a:r>
          </a:p>
        </p:txBody>
      </p:sp>
      <p:sp>
        <p:nvSpPr>
          <p:cNvPr id="4" name="Shape 4"/>
          <p:cNvSpPr>
            <a:spLocks noGrp="1"/>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rPr/>
              <a:pPr lvl="0"/>
              <a:t>‹Nr.›</a:t>
            </a:fld>
            <a:endParaRPr dirty="0"/>
          </a:p>
        </p:txBody>
      </p:sp>
    </p:spTree>
    <p:extLst>
      <p:ext uri="{BB962C8B-B14F-4D97-AF65-F5344CB8AC3E}">
        <p14:creationId xmlns:p14="http://schemas.microsoft.com/office/powerpoint/2010/main" val="14374651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ransition spd="med"/>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214312" indent="-214312">
        <a:spcBef>
          <a:spcPts val="400"/>
        </a:spcBef>
        <a:buSzPct val="100000"/>
        <a:buChar char="•"/>
        <a:defRPr sz="2000">
          <a:latin typeface="Arial"/>
          <a:ea typeface="Arial"/>
          <a:cs typeface="Arial"/>
          <a:sym typeface="Arial"/>
        </a:defRPr>
      </a:lvl1pPr>
      <a:lvl2pPr marL="661307" indent="-204107">
        <a:spcBef>
          <a:spcPts val="400"/>
        </a:spcBef>
        <a:buSzPct val="100000"/>
        <a:buChar char="–"/>
        <a:defRPr sz="2000">
          <a:latin typeface="Arial"/>
          <a:ea typeface="Arial"/>
          <a:cs typeface="Arial"/>
          <a:sym typeface="Arial"/>
        </a:defRPr>
      </a:lvl2pPr>
      <a:lvl3pPr marL="1104900" indent="-190500">
        <a:spcBef>
          <a:spcPts val="400"/>
        </a:spcBef>
        <a:buSzPct val="100000"/>
        <a:buChar char="•"/>
        <a:defRPr sz="2000">
          <a:latin typeface="Arial"/>
          <a:ea typeface="Arial"/>
          <a:cs typeface="Arial"/>
          <a:sym typeface="Arial"/>
        </a:defRPr>
      </a:lvl3pPr>
      <a:lvl4pPr marL="1600200" indent="-228600">
        <a:spcBef>
          <a:spcPts val="400"/>
        </a:spcBef>
        <a:buSzPct val="100000"/>
        <a:buChar char="–"/>
        <a:defRPr sz="2000">
          <a:latin typeface="Arial"/>
          <a:ea typeface="Arial"/>
          <a:cs typeface="Arial"/>
          <a:sym typeface="Arial"/>
        </a:defRPr>
      </a:lvl4pPr>
      <a:lvl5pPr marL="2057400" indent="-228600">
        <a:spcBef>
          <a:spcPts val="400"/>
        </a:spcBef>
        <a:buSzPct val="100000"/>
        <a:buChar char="»"/>
        <a:defRPr sz="2000">
          <a:latin typeface="Arial"/>
          <a:ea typeface="Arial"/>
          <a:cs typeface="Arial"/>
          <a:sym typeface="Arial"/>
        </a:defRPr>
      </a:lvl5pPr>
      <a:lvl6pPr marL="2514600" indent="-228600">
        <a:spcBef>
          <a:spcPts val="400"/>
        </a:spcBef>
        <a:buSzPct val="100000"/>
        <a:buChar char="»"/>
        <a:defRPr sz="2000">
          <a:latin typeface="Arial"/>
          <a:ea typeface="Arial"/>
          <a:cs typeface="Arial"/>
          <a:sym typeface="Arial"/>
        </a:defRPr>
      </a:lvl6pPr>
      <a:lvl7pPr marL="2971800" indent="-228600">
        <a:spcBef>
          <a:spcPts val="400"/>
        </a:spcBef>
        <a:buSzPct val="100000"/>
        <a:buChar char="»"/>
        <a:defRPr sz="2000">
          <a:latin typeface="Arial"/>
          <a:ea typeface="Arial"/>
          <a:cs typeface="Arial"/>
          <a:sym typeface="Arial"/>
        </a:defRPr>
      </a:lvl7pPr>
      <a:lvl8pPr marL="3429000" indent="-228600">
        <a:spcBef>
          <a:spcPts val="400"/>
        </a:spcBef>
        <a:buSzPct val="100000"/>
        <a:buChar char="»"/>
        <a:defRPr sz="2000">
          <a:latin typeface="Arial"/>
          <a:ea typeface="Arial"/>
          <a:cs typeface="Arial"/>
          <a:sym typeface="Arial"/>
        </a:defRPr>
      </a:lvl8pPr>
      <a:lvl9pPr marL="3886200" indent="-228600">
        <a:spcBef>
          <a:spcPts val="400"/>
        </a:spcBef>
        <a:buSzPct val="100000"/>
        <a:buChar char="»"/>
        <a:defRPr sz="20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indent="2286000" algn="r">
        <a:defRPr sz="1400">
          <a:solidFill>
            <a:schemeClr val="tx1"/>
          </a:solidFill>
          <a:latin typeface="+mn-lt"/>
          <a:ea typeface="+mn-ea"/>
          <a:cs typeface="+mn-cs"/>
          <a:sym typeface="Arial"/>
        </a:defRPr>
      </a:lvl6pPr>
      <a:lvl7pPr indent="2743200" algn="r">
        <a:defRPr sz="1400">
          <a:solidFill>
            <a:schemeClr val="tx1"/>
          </a:solidFill>
          <a:latin typeface="+mn-lt"/>
          <a:ea typeface="+mn-ea"/>
          <a:cs typeface="+mn-cs"/>
          <a:sym typeface="Arial"/>
        </a:defRPr>
      </a:lvl7pPr>
      <a:lvl8pPr indent="3200400" algn="r">
        <a:defRPr sz="1400">
          <a:solidFill>
            <a:schemeClr val="tx1"/>
          </a:solidFill>
          <a:latin typeface="+mn-lt"/>
          <a:ea typeface="+mn-ea"/>
          <a:cs typeface="+mn-cs"/>
          <a:sym typeface="Arial"/>
        </a:defRPr>
      </a:lvl8pPr>
      <a:lvl9pPr indent="3657600" algn="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2.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image" Target="../media/image2.png"/><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image" Target="../media/image1.png"/><Relationship Id="rId2" Type="http://schemas.openxmlformats.org/officeDocument/2006/relationships/tags" Target="../tags/tag79.xml"/><Relationship Id="rId16" Type="http://schemas.openxmlformats.org/officeDocument/2006/relationships/notesSlide" Target="../notesSlides/notesSlide10.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slideLayout" Target="../slideLayouts/slideLayout12.xml"/><Relationship Id="rId10" Type="http://schemas.openxmlformats.org/officeDocument/2006/relationships/tags" Target="../tags/tag87.xml"/><Relationship Id="rId19" Type="http://schemas.openxmlformats.org/officeDocument/2006/relationships/image" Target="../media/image10.emf"/><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94.xml"/><Relationship Id="rId7" Type="http://schemas.openxmlformats.org/officeDocument/2006/relationships/slideLayout" Target="../slideLayouts/slideLayout12.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10" Type="http://schemas.openxmlformats.org/officeDocument/2006/relationships/image" Target="../media/image2.png"/><Relationship Id="rId4" Type="http://schemas.openxmlformats.org/officeDocument/2006/relationships/tags" Target="../tags/tag95.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image" Target="../media/image11.png"/><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image" Target="../media/image2.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1.png"/><Relationship Id="rId5" Type="http://schemas.openxmlformats.org/officeDocument/2006/relationships/tags" Target="../tags/tag102.xml"/><Relationship Id="rId10" Type="http://schemas.openxmlformats.org/officeDocument/2006/relationships/notesSlide" Target="../notesSlides/notesSlide12.xml"/><Relationship Id="rId4" Type="http://schemas.openxmlformats.org/officeDocument/2006/relationships/tags" Target="../tags/tag101.xml"/><Relationship Id="rId9"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08.xml"/><Relationship Id="rId7" Type="http://schemas.openxmlformats.org/officeDocument/2006/relationships/notesSlide" Target="../notesSlides/notesSlide13.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12.xml"/><Relationship Id="rId5" Type="http://schemas.openxmlformats.org/officeDocument/2006/relationships/tags" Target="../tags/tag110.xml"/><Relationship Id="rId4" Type="http://schemas.openxmlformats.org/officeDocument/2006/relationships/tags" Target="../tags/tag109.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13.xml"/><Relationship Id="rId7" Type="http://schemas.openxmlformats.org/officeDocument/2006/relationships/slideLayout" Target="../slideLayouts/slideLayout1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10" Type="http://schemas.openxmlformats.org/officeDocument/2006/relationships/image" Target="../media/image2.png"/><Relationship Id="rId4" Type="http://schemas.openxmlformats.org/officeDocument/2006/relationships/tags" Target="../tags/tag114.xml"/><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image" Target="../media/image2.png"/><Relationship Id="rId2" Type="http://schemas.openxmlformats.org/officeDocument/2006/relationships/tags" Target="../tags/tag118.xml"/><Relationship Id="rId16" Type="http://schemas.openxmlformats.org/officeDocument/2006/relationships/image" Target="../media/image1.png"/><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5" Type="http://schemas.openxmlformats.org/officeDocument/2006/relationships/notesSlide" Target="../notesSlides/notesSlide15.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32.xml"/><Relationship Id="rId7" Type="http://schemas.openxmlformats.org/officeDocument/2006/relationships/slideLayout" Target="../slideLayouts/slideLayout1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5" Type="http://schemas.openxmlformats.org/officeDocument/2006/relationships/tags" Target="../tags/tag134.xml"/><Relationship Id="rId10" Type="http://schemas.openxmlformats.org/officeDocument/2006/relationships/image" Target="../media/image2.png"/><Relationship Id="rId4" Type="http://schemas.openxmlformats.org/officeDocument/2006/relationships/tags" Target="../tags/tag133.xml"/><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38.xml"/><Relationship Id="rId7" Type="http://schemas.openxmlformats.org/officeDocument/2006/relationships/notesSlide" Target="../notesSlides/notesSlide17.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Layout" Target="../slideLayouts/slideLayout12.xml"/><Relationship Id="rId5" Type="http://schemas.openxmlformats.org/officeDocument/2006/relationships/tags" Target="../tags/tag140.xml"/><Relationship Id="rId4" Type="http://schemas.openxmlformats.org/officeDocument/2006/relationships/tags" Target="../tags/tag139.xml"/><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43.xml"/><Relationship Id="rId7" Type="http://schemas.openxmlformats.org/officeDocument/2006/relationships/notesSlide" Target="../notesSlides/notesSlide18.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Layout" Target="../slideLayouts/slideLayout12.xml"/><Relationship Id="rId5" Type="http://schemas.openxmlformats.org/officeDocument/2006/relationships/tags" Target="../tags/tag145.xml"/><Relationship Id="rId4" Type="http://schemas.openxmlformats.org/officeDocument/2006/relationships/tags" Target="../tags/tag144.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48.xml"/><Relationship Id="rId7" Type="http://schemas.openxmlformats.org/officeDocument/2006/relationships/slideLayout" Target="../slideLayouts/slideLayout1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5" Type="http://schemas.openxmlformats.org/officeDocument/2006/relationships/tags" Target="../tags/tag150.xml"/><Relationship Id="rId10" Type="http://schemas.openxmlformats.org/officeDocument/2006/relationships/image" Target="../media/image2.png"/><Relationship Id="rId4" Type="http://schemas.openxmlformats.org/officeDocument/2006/relationships/tags" Target="../tags/tag149.xm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3.emf"/><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1.png"/><Relationship Id="rId5" Type="http://schemas.openxmlformats.org/officeDocument/2006/relationships/tags" Target="../tags/tag10.xml"/><Relationship Id="rId10" Type="http://schemas.openxmlformats.org/officeDocument/2006/relationships/notesSlide" Target="../notesSlides/notesSlide2.xml"/><Relationship Id="rId4" Type="http://schemas.openxmlformats.org/officeDocument/2006/relationships/tags" Target="../tags/tag9.xml"/><Relationship Id="rId9"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image" Target="../media/image2.png"/><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image" Target="../media/image1.png"/><Relationship Id="rId2" Type="http://schemas.openxmlformats.org/officeDocument/2006/relationships/tags" Target="../tags/tag153.xml"/><Relationship Id="rId16" Type="http://schemas.openxmlformats.org/officeDocument/2006/relationships/notesSlide" Target="../notesSlides/notesSlide20.xml"/><Relationship Id="rId20" Type="http://schemas.openxmlformats.org/officeDocument/2006/relationships/image" Target="../media/image13.emf"/><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slideLayout" Target="../slideLayouts/slideLayout12.xml"/><Relationship Id="rId10" Type="http://schemas.openxmlformats.org/officeDocument/2006/relationships/tags" Target="../tags/tag161.xml"/><Relationship Id="rId19" Type="http://schemas.openxmlformats.org/officeDocument/2006/relationships/image" Target="../media/image12.emf"/><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s>
</file>

<file path=ppt/slides/_rels/slide21.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image" Target="../media/image14.emf"/><Relationship Id="rId3" Type="http://schemas.openxmlformats.org/officeDocument/2006/relationships/tags" Target="../tags/tag168.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image" Target="../media/image2.png"/><Relationship Id="rId2" Type="http://schemas.openxmlformats.org/officeDocument/2006/relationships/tags" Target="../tags/tag167.xml"/><Relationship Id="rId16" Type="http://schemas.openxmlformats.org/officeDocument/2006/relationships/image" Target="../media/image1.png"/><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5" Type="http://schemas.openxmlformats.org/officeDocument/2006/relationships/tags" Target="../tags/tag170.xml"/><Relationship Id="rId15" Type="http://schemas.openxmlformats.org/officeDocument/2006/relationships/notesSlide" Target="../notesSlides/notesSlide21.xml"/><Relationship Id="rId10" Type="http://schemas.openxmlformats.org/officeDocument/2006/relationships/tags" Target="../tags/tag175.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tags" Target="../tags/tag191.xml"/><Relationship Id="rId18" Type="http://schemas.openxmlformats.org/officeDocument/2006/relationships/tags" Target="../tags/tag196.xml"/><Relationship Id="rId3" Type="http://schemas.openxmlformats.org/officeDocument/2006/relationships/tags" Target="../tags/tag181.xml"/><Relationship Id="rId21" Type="http://schemas.openxmlformats.org/officeDocument/2006/relationships/image" Target="../media/image1.png"/><Relationship Id="rId7" Type="http://schemas.openxmlformats.org/officeDocument/2006/relationships/tags" Target="../tags/tag185.xml"/><Relationship Id="rId12" Type="http://schemas.openxmlformats.org/officeDocument/2006/relationships/tags" Target="../tags/tag190.xml"/><Relationship Id="rId17" Type="http://schemas.openxmlformats.org/officeDocument/2006/relationships/tags" Target="../tags/tag195.xml"/><Relationship Id="rId2" Type="http://schemas.openxmlformats.org/officeDocument/2006/relationships/tags" Target="../tags/tag180.xml"/><Relationship Id="rId16" Type="http://schemas.openxmlformats.org/officeDocument/2006/relationships/tags" Target="../tags/tag194.xml"/><Relationship Id="rId20" Type="http://schemas.openxmlformats.org/officeDocument/2006/relationships/notesSlide" Target="../notesSlides/notesSlide22.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5" Type="http://schemas.openxmlformats.org/officeDocument/2006/relationships/tags" Target="../tags/tag183.xml"/><Relationship Id="rId15" Type="http://schemas.openxmlformats.org/officeDocument/2006/relationships/tags" Target="../tags/tag193.xml"/><Relationship Id="rId23" Type="http://schemas.openxmlformats.org/officeDocument/2006/relationships/image" Target="../media/image2.png"/><Relationship Id="rId10" Type="http://schemas.openxmlformats.org/officeDocument/2006/relationships/tags" Target="../tags/tag188.xml"/><Relationship Id="rId19" Type="http://schemas.openxmlformats.org/officeDocument/2006/relationships/slideLayout" Target="../slideLayouts/slideLayout2.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tags" Target="../tags/tag192.xml"/><Relationship Id="rId22"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99.xml"/><Relationship Id="rId7" Type="http://schemas.openxmlformats.org/officeDocument/2006/relationships/slideLayout" Target="../slideLayouts/slideLayout12.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10" Type="http://schemas.openxmlformats.org/officeDocument/2006/relationships/image" Target="../media/image2.png"/><Relationship Id="rId4" Type="http://schemas.openxmlformats.org/officeDocument/2006/relationships/tags" Target="../tags/tag200.xml"/><Relationship Id="rId9"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205.xml"/><Relationship Id="rId7" Type="http://schemas.openxmlformats.org/officeDocument/2006/relationships/slideLayout" Target="../slideLayouts/slideLayout12.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5" Type="http://schemas.openxmlformats.org/officeDocument/2006/relationships/tags" Target="../tags/tag207.xml"/><Relationship Id="rId10" Type="http://schemas.openxmlformats.org/officeDocument/2006/relationships/image" Target="../media/image2.png"/><Relationship Id="rId4" Type="http://schemas.openxmlformats.org/officeDocument/2006/relationships/tags" Target="../tags/tag206.xml"/><Relationship Id="rId9"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image" Target="../media/image16.png"/><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2.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image" Target="../media/image1.png"/><Relationship Id="rId5" Type="http://schemas.openxmlformats.org/officeDocument/2006/relationships/tags" Target="../tags/tag213.xml"/><Relationship Id="rId10" Type="http://schemas.openxmlformats.org/officeDocument/2006/relationships/notesSlide" Target="../notesSlides/notesSlide25.xml"/><Relationship Id="rId4" Type="http://schemas.openxmlformats.org/officeDocument/2006/relationships/tags" Target="../tags/tag212.xml"/><Relationship Id="rId9"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19.xml"/><Relationship Id="rId7" Type="http://schemas.openxmlformats.org/officeDocument/2006/relationships/notesSlide" Target="../notesSlides/notesSlide26.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Layout" Target="../slideLayouts/slideLayout12.xml"/><Relationship Id="rId5" Type="http://schemas.openxmlformats.org/officeDocument/2006/relationships/tags" Target="../tags/tag221.xml"/><Relationship Id="rId4" Type="http://schemas.openxmlformats.org/officeDocument/2006/relationships/tags" Target="../tags/tag220.xml"/><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24.xml"/><Relationship Id="rId7" Type="http://schemas.openxmlformats.org/officeDocument/2006/relationships/notesSlide" Target="../notesSlides/notesSlide27.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slideLayout" Target="../slideLayouts/slideLayout12.xml"/><Relationship Id="rId5" Type="http://schemas.openxmlformats.org/officeDocument/2006/relationships/tags" Target="../tags/tag226.xml"/><Relationship Id="rId10" Type="http://schemas.openxmlformats.org/officeDocument/2006/relationships/image" Target="../media/image2.png"/><Relationship Id="rId4" Type="http://schemas.openxmlformats.org/officeDocument/2006/relationships/tags" Target="../tags/tag225.xml"/><Relationship Id="rId9" Type="http://schemas.openxmlformats.org/officeDocument/2006/relationships/hyperlink" Target="http://www.steuerkonferenz-staedte.ch/" TargetMode="Externa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6.xml"/><Relationship Id="rId7"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2.xml"/><Relationship Id="rId7" Type="http://schemas.openxmlformats.org/officeDocument/2006/relationships/notesSlide" Target="../notesSlides/notesSlide4.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2.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4.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2.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1.png"/><Relationship Id="rId5" Type="http://schemas.openxmlformats.org/officeDocument/2006/relationships/tags" Target="../tags/tag29.xml"/><Relationship Id="rId10" Type="http://schemas.openxmlformats.org/officeDocument/2006/relationships/notesSlide" Target="../notesSlides/notesSlide5.xml"/><Relationship Id="rId4" Type="http://schemas.openxmlformats.org/officeDocument/2006/relationships/tags" Target="../tags/tag28.xml"/><Relationship Id="rId9"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1.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notesSlide" Target="../notesSlides/notesSlide6.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slideLayout" Target="../slideLayouts/slideLayout12.xml"/><Relationship Id="rId5" Type="http://schemas.openxmlformats.org/officeDocument/2006/relationships/tags" Target="../tags/tag37.xml"/><Relationship Id="rId15" Type="http://schemas.openxmlformats.org/officeDocument/2006/relationships/image" Target="../media/image5.emf"/><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image" Target="../media/image2.png"/><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image" Target="../media/image1.png"/><Relationship Id="rId2" Type="http://schemas.openxmlformats.org/officeDocument/2006/relationships/tags" Target="../tags/tag44.xml"/><Relationship Id="rId16" Type="http://schemas.openxmlformats.org/officeDocument/2006/relationships/notesSlide" Target="../notesSlides/notesSlide7.xml"/><Relationship Id="rId20" Type="http://schemas.openxmlformats.org/officeDocument/2006/relationships/image" Target="../media/image7.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slideLayout" Target="../slideLayouts/slideLayout12.xml"/><Relationship Id="rId10" Type="http://schemas.openxmlformats.org/officeDocument/2006/relationships/tags" Target="../tags/tag52.xml"/><Relationship Id="rId19" Type="http://schemas.openxmlformats.org/officeDocument/2006/relationships/image" Target="../media/image6.emf"/><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8.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image" Target="../media/image1.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notesSlide" Target="../notesSlides/notesSlide8.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slideLayout" Target="../slideLayouts/slideLayout12.xml"/><Relationship Id="rId5" Type="http://schemas.openxmlformats.org/officeDocument/2006/relationships/tags" Target="../tags/tag61.xml"/><Relationship Id="rId15" Type="http://schemas.openxmlformats.org/officeDocument/2006/relationships/image" Target="../media/image8.emf"/><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notesSlide" Target="../notesSlides/notesSlide9.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slideLayout" Target="../slideLayouts/slideLayout12.xml"/><Relationship Id="rId2" Type="http://schemas.openxmlformats.org/officeDocument/2006/relationships/tags" Target="../tags/tag68.xml"/><Relationship Id="rId16" Type="http://schemas.openxmlformats.org/officeDocument/2006/relationships/image" Target="../media/image9.emf"/><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image" Target="../media/image2.png"/><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8"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2" y="1772815"/>
            <a:ext cx="8229601" cy="4392487"/>
          </a:xfrm>
          <a:prstGeom prst="rect">
            <a:avLst/>
          </a:prstGeom>
        </p:spPr>
        <p:txBody>
          <a:bodyPr lIns="0" tIns="0" rIns="0" bIns="0">
            <a:noAutofit/>
          </a:bodyPr>
          <a:lstStyle/>
          <a:p>
            <a:pPr algn="l" defTabSz="649223">
              <a:defRPr sz="1800"/>
            </a:pPr>
            <a:r>
              <a:rPr lang="fr-CH" sz="3200" b="1" dirty="0"/>
              <a:t>L’imposition individuelle</a:t>
            </a:r>
            <a:br>
              <a:rPr lang="fr-CH" sz="3200" dirty="0"/>
            </a:br>
            <a:br>
              <a:rPr lang="fr-CH" sz="3200" dirty="0"/>
            </a:br>
            <a:r>
              <a:rPr lang="fr-CH" sz="3200" dirty="0"/>
              <a:t>une appréciation vue du «front office»</a:t>
            </a:r>
            <a:br>
              <a:rPr lang="fr-CH" sz="3200" dirty="0"/>
            </a:br>
            <a:br>
              <a:rPr lang="fr-CH" sz="3200" dirty="0"/>
            </a:br>
            <a:r>
              <a:rPr lang="fr-CH" sz="1600" dirty="0"/>
              <a:t>Moritz Jäggi</a:t>
            </a:r>
            <a:br>
              <a:rPr lang="fr-CH" sz="1600" dirty="0"/>
            </a:br>
            <a:r>
              <a:rPr lang="fr-CH" sz="1600" dirty="0"/>
              <a:t>Directeur de l’administration des impôts de la ville de Berne</a:t>
            </a:r>
          </a:p>
        </p:txBody>
      </p:sp>
      <p:pic>
        <p:nvPicPr>
          <p:cNvPr id="73" name="image2.png" descr="Balken_def"/>
          <p:cNvPicPr/>
          <p:nvPr>
            <p:custDataLst>
              <p:tags r:id="rId4"/>
            </p:custDataLst>
          </p:nvPr>
        </p:nvPicPr>
        <p:blipFill>
          <a:blip r:embed="rId9" cstate="print"/>
          <a:stretch>
            <a:fillRect/>
          </a:stretch>
        </p:blipFill>
        <p:spPr>
          <a:xfrm>
            <a:off x="5508104" y="6165303"/>
            <a:ext cx="3368676" cy="509589"/>
          </a:xfrm>
          <a:prstGeom prst="rect">
            <a:avLst/>
          </a:prstGeom>
          <a:ln w="12700">
            <a:miter lim="400000"/>
          </a:ln>
        </p:spPr>
      </p:pic>
      <p:sp>
        <p:nvSpPr>
          <p:cNvPr id="2" name="ZoneTexte 1">
            <a:extLst>
              <a:ext uri="{FF2B5EF4-FFF2-40B4-BE49-F238E27FC236}">
                <a16:creationId xmlns:a16="http://schemas.microsoft.com/office/drawing/2014/main" id="{11F80787-1C7D-C743-8E6F-3B123A2C96E9}"/>
              </a:ext>
            </a:extLst>
          </p:cNvPr>
          <p:cNvSpPr txBox="1"/>
          <p:nvPr>
            <p:custDataLst>
              <p:tags r:id="rId5"/>
            </p:custDataLst>
          </p:nvPr>
        </p:nvSpPr>
        <p:spPr>
          <a:xfrm>
            <a:off x="0" y="0"/>
            <a:ext cx="3810000" cy="12700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33096518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17"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19949" y="1126550"/>
            <a:ext cx="8229601" cy="927368"/>
          </a:xfrm>
          <a:prstGeom prst="rect">
            <a:avLst/>
          </a:prstGeom>
        </p:spPr>
        <p:txBody>
          <a:bodyPr lIns="0" tIns="0" rIns="0" bIns="0">
            <a:noAutofit/>
          </a:bodyPr>
          <a:lstStyle/>
          <a:p>
            <a:pPr algn="l" defTabSz="649223">
              <a:defRPr sz="1800"/>
            </a:pPr>
            <a:r>
              <a:rPr lang="fr-CH" sz="3000" b="1" dirty="0"/>
              <a:t>Résolution vs. déplacement des problèmes</a:t>
            </a:r>
          </a:p>
        </p:txBody>
      </p:sp>
      <p:sp>
        <p:nvSpPr>
          <p:cNvPr id="72" name="Shape 72"/>
          <p:cNvSpPr>
            <a:spLocks noGrp="1"/>
          </p:cNvSpPr>
          <p:nvPr>
            <p:ph type="body" idx="1"/>
            <p:custDataLst>
              <p:tags r:id="rId4"/>
            </p:custDataLst>
          </p:nvPr>
        </p:nvSpPr>
        <p:spPr>
          <a:xfrm>
            <a:off x="468312" y="2507673"/>
            <a:ext cx="8229601" cy="4107610"/>
          </a:xfrm>
          <a:prstGeom prst="rect">
            <a:avLst/>
          </a:prstGeom>
          <a:ln w="9525">
            <a:solidFill>
              <a:srgbClr val="FFFFFF"/>
            </a:solidFill>
            <a:miter lim="800000"/>
          </a:ln>
        </p:spPr>
        <p:txBody>
          <a:bodyPr lIns="0" tIns="0" rIns="0" bIns="0">
            <a:normAutofit/>
          </a:bodyPr>
          <a:lstStyle/>
          <a:p>
            <a:pPr marL="0" indent="0">
              <a:buNone/>
            </a:pPr>
            <a:r>
              <a:rPr lang="de-CH" dirty="0"/>
              <a:t>	</a:t>
            </a:r>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pPr marL="0" indent="0">
              <a:buNone/>
            </a:pPr>
            <a:endParaRPr lang="de-CH" sz="2600" dirty="0">
              <a:solidFill>
                <a:srgbClr val="00B050"/>
              </a:solidFill>
            </a:endParaRPr>
          </a:p>
        </p:txBody>
      </p:sp>
      <p:pic>
        <p:nvPicPr>
          <p:cNvPr id="73" name="image2.png" descr="Balken_def"/>
          <p:cNvPicPr/>
          <p:nvPr>
            <p:custDataLst>
              <p:tags r:id="rId5"/>
            </p:custDataLst>
          </p:nvPr>
        </p:nvPicPr>
        <p:blipFill>
          <a:blip r:embed="rId18" cstate="print"/>
          <a:stretch>
            <a:fillRect/>
          </a:stretch>
        </p:blipFill>
        <p:spPr>
          <a:xfrm>
            <a:off x="5508104" y="6165303"/>
            <a:ext cx="3368676" cy="509589"/>
          </a:xfrm>
          <a:prstGeom prst="rect">
            <a:avLst/>
          </a:prstGeom>
          <a:ln w="12700">
            <a:miter lim="400000"/>
          </a:ln>
        </p:spPr>
      </p:pic>
      <p:pic>
        <p:nvPicPr>
          <p:cNvPr id="3" name="Grafik 2">
            <a:extLst>
              <a:ext uri="{FF2B5EF4-FFF2-40B4-BE49-F238E27FC236}">
                <a16:creationId xmlns:a16="http://schemas.microsoft.com/office/drawing/2014/main" id="{5F3477AC-E19F-8B8A-5827-A146131BB26F}"/>
              </a:ext>
            </a:extLst>
          </p:cNvPr>
          <p:cNvPicPr>
            <a:picLocks noChangeAspect="1"/>
          </p:cNvPicPr>
          <p:nvPr>
            <p:custDataLst>
              <p:tags r:id="rId6"/>
            </p:custDataLst>
          </p:nvPr>
        </p:nvPicPr>
        <p:blipFill>
          <a:blip r:embed="rId19"/>
          <a:stretch>
            <a:fillRect/>
          </a:stretch>
        </p:blipFill>
        <p:spPr>
          <a:xfrm>
            <a:off x="464846" y="2289173"/>
            <a:ext cx="4957139" cy="4398020"/>
          </a:xfrm>
          <a:prstGeom prst="rect">
            <a:avLst/>
          </a:prstGeom>
        </p:spPr>
      </p:pic>
      <p:sp>
        <p:nvSpPr>
          <p:cNvPr id="4" name="Textfeld 3">
            <a:extLst>
              <a:ext uri="{FF2B5EF4-FFF2-40B4-BE49-F238E27FC236}">
                <a16:creationId xmlns:a16="http://schemas.microsoft.com/office/drawing/2014/main" id="{9A3B109B-C3F9-28F3-88B1-D0C95452E45F}"/>
              </a:ext>
            </a:extLst>
          </p:cNvPr>
          <p:cNvSpPr txBox="1"/>
          <p:nvPr>
            <p:custDataLst>
              <p:tags r:id="rId7"/>
            </p:custDataLst>
          </p:nvPr>
        </p:nvSpPr>
        <p:spPr>
          <a:xfrm>
            <a:off x="2483768" y="4988260"/>
            <a:ext cx="2750110" cy="461663"/>
          </a:xfrm>
          <a:prstGeom prst="rect">
            <a:avLst/>
          </a:prstGeom>
          <a:solidFill>
            <a:schemeClr val="bg1"/>
          </a:solid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de-CH" sz="800" b="0" i="0" u="none" strike="noStrike" cap="none" spc="0" normalizeH="0" baseline="0" dirty="0">
                <a:ln>
                  <a:noFill/>
                </a:ln>
                <a:solidFill>
                  <a:schemeClr val="bg1">
                    <a:lumMod val="50000"/>
                  </a:schemeClr>
                </a:solidFill>
                <a:effectLst/>
                <a:uFillTx/>
                <a:latin typeface="Arial"/>
                <a:ea typeface="Arial"/>
                <a:cs typeface="Arial"/>
                <a:sym typeface="Arial"/>
              </a:rPr>
              <a:t>(</a:t>
            </a:r>
            <a:r>
              <a:rPr kumimoji="0" lang="de-CH" sz="800" b="0" i="0" u="none" strike="noStrike" cap="none" spc="0" normalizeH="0" baseline="0" dirty="0" err="1">
                <a:ln>
                  <a:noFill/>
                </a:ln>
                <a:solidFill>
                  <a:schemeClr val="bg1">
                    <a:lumMod val="50000"/>
                  </a:schemeClr>
                </a:solidFill>
                <a:effectLst/>
                <a:uFillTx/>
                <a:latin typeface="Arial"/>
                <a:ea typeface="Arial"/>
                <a:cs typeface="Arial"/>
                <a:sym typeface="Arial"/>
              </a:rPr>
              <a:t>Tiré</a:t>
            </a:r>
            <a:r>
              <a:rPr kumimoji="0" lang="de-CH" sz="800" b="0" i="0" u="none" strike="noStrike" cap="none" spc="0" normalizeH="0" baseline="0" dirty="0">
                <a:ln>
                  <a:noFill/>
                </a:ln>
                <a:solidFill>
                  <a:schemeClr val="bg1">
                    <a:lumMod val="50000"/>
                  </a:schemeClr>
                </a:solidFill>
                <a:effectLst/>
                <a:uFillTx/>
                <a:latin typeface="Arial"/>
                <a:ea typeface="Arial"/>
                <a:cs typeface="Arial"/>
                <a:sym typeface="Arial"/>
              </a:rPr>
              <a:t> de</a:t>
            </a:r>
            <a:r>
              <a:rPr lang="de-CH" sz="800" dirty="0">
                <a:solidFill>
                  <a:schemeClr val="bg1">
                    <a:lumMod val="50000"/>
                  </a:schemeClr>
                </a:solidFill>
                <a:latin typeface="Arial"/>
                <a:ea typeface="Arial"/>
                <a:cs typeface="Arial"/>
                <a:sym typeface="Arial"/>
              </a:rPr>
              <a:t>: ‘Die Volkswirtschaft’ 7/2018; ‘Wie schafft man die</a:t>
            </a:r>
          </a:p>
          <a:p>
            <a:pPr marL="0" marR="0" indent="0" algn="l" defTabSz="914400" rtl="0" fontAlgn="auto" latinLnBrk="1" hangingPunct="0">
              <a:lnSpc>
                <a:spcPct val="100000"/>
              </a:lnSpc>
              <a:spcBef>
                <a:spcPts val="0"/>
              </a:spcBef>
              <a:spcAft>
                <a:spcPts val="0"/>
              </a:spcAft>
              <a:buClrTx/>
              <a:buSzTx/>
              <a:buFontTx/>
              <a:buNone/>
              <a:tabLst/>
            </a:pPr>
            <a:r>
              <a:rPr kumimoji="0" lang="de-CH" sz="800" b="0" i="0" u="none" strike="noStrike" cap="none" spc="0" normalizeH="0" baseline="0" dirty="0">
                <a:ln>
                  <a:noFill/>
                </a:ln>
                <a:solidFill>
                  <a:schemeClr val="bg1">
                    <a:lumMod val="50000"/>
                  </a:schemeClr>
                </a:solidFill>
                <a:effectLst/>
                <a:uFillTx/>
                <a:latin typeface="Arial"/>
                <a:ea typeface="Arial"/>
                <a:cs typeface="Arial"/>
                <a:sym typeface="Arial"/>
              </a:rPr>
              <a:t>«Heiratsstrafe» ab? Brigitte Behnisch, </a:t>
            </a:r>
            <a:r>
              <a:rPr lang="de-CH" sz="800" dirty="0">
                <a:solidFill>
                  <a:schemeClr val="bg1">
                    <a:lumMod val="50000"/>
                  </a:schemeClr>
                </a:solidFill>
                <a:latin typeface="Arial"/>
                <a:ea typeface="Arial"/>
                <a:cs typeface="Arial"/>
                <a:sym typeface="Arial"/>
              </a:rPr>
              <a:t>Martin </a:t>
            </a:r>
            <a:r>
              <a:rPr lang="de-CH" sz="800" dirty="0" err="1">
                <a:solidFill>
                  <a:schemeClr val="bg1">
                    <a:lumMod val="50000"/>
                  </a:schemeClr>
                </a:solidFill>
                <a:latin typeface="Arial"/>
                <a:ea typeface="Arial"/>
                <a:cs typeface="Arial"/>
                <a:sym typeface="Arial"/>
              </a:rPr>
              <a:t>Daepp</a:t>
            </a:r>
            <a:r>
              <a:rPr lang="de-CH" sz="800" dirty="0">
                <a:solidFill>
                  <a:schemeClr val="bg1">
                    <a:lumMod val="50000"/>
                  </a:schemeClr>
                </a:solidFill>
                <a:latin typeface="Arial"/>
                <a:ea typeface="Arial"/>
                <a:cs typeface="Arial"/>
                <a:sym typeface="Arial"/>
              </a:rPr>
              <a:t>,</a:t>
            </a:r>
          </a:p>
          <a:p>
            <a:pPr marL="0" marR="0" indent="0" algn="l" defTabSz="914400" rtl="0" fontAlgn="auto" latinLnBrk="1" hangingPunct="0">
              <a:lnSpc>
                <a:spcPct val="100000"/>
              </a:lnSpc>
              <a:spcBef>
                <a:spcPts val="0"/>
              </a:spcBef>
              <a:spcAft>
                <a:spcPts val="0"/>
              </a:spcAft>
              <a:buClrTx/>
              <a:buSzTx/>
              <a:buFontTx/>
              <a:buNone/>
              <a:tabLst/>
            </a:pPr>
            <a:r>
              <a:rPr lang="de-CH" sz="800" dirty="0">
                <a:solidFill>
                  <a:schemeClr val="bg1">
                    <a:lumMod val="50000"/>
                  </a:schemeClr>
                </a:solidFill>
                <a:latin typeface="Arial"/>
                <a:ea typeface="Arial"/>
                <a:cs typeface="Arial"/>
                <a:sym typeface="Arial"/>
              </a:rPr>
              <a:t>Bruno </a:t>
            </a:r>
            <a:r>
              <a:rPr lang="de-CH" sz="800" dirty="0" err="1">
                <a:solidFill>
                  <a:schemeClr val="bg1">
                    <a:lumMod val="50000"/>
                  </a:schemeClr>
                </a:solidFill>
                <a:latin typeface="Arial"/>
                <a:ea typeface="Arial"/>
                <a:cs typeface="Arial"/>
                <a:sym typeface="Arial"/>
              </a:rPr>
              <a:t>Jeitziner</a:t>
            </a:r>
            <a:r>
              <a:rPr lang="de-CH" sz="800" dirty="0">
                <a:solidFill>
                  <a:schemeClr val="bg1">
                    <a:lumMod val="50000"/>
                  </a:schemeClr>
                </a:solidFill>
                <a:latin typeface="Arial"/>
                <a:ea typeface="Arial"/>
                <a:cs typeface="Arial"/>
                <a:sym typeface="Arial"/>
              </a:rPr>
              <a:t>; AFC)</a:t>
            </a:r>
            <a:endParaRPr kumimoji="0" lang="de-CH" sz="800" b="0" i="0" u="none" strike="noStrike" cap="none" spc="0" normalizeH="0" baseline="0" dirty="0">
              <a:ln>
                <a:noFill/>
              </a:ln>
              <a:solidFill>
                <a:schemeClr val="bg1">
                  <a:lumMod val="50000"/>
                </a:schemeClr>
              </a:solidFill>
              <a:effectLst/>
              <a:uFillTx/>
              <a:latin typeface="Arial"/>
              <a:ea typeface="Arial"/>
              <a:cs typeface="Arial"/>
              <a:sym typeface="Arial"/>
            </a:endParaRPr>
          </a:p>
        </p:txBody>
      </p:sp>
      <p:sp>
        <p:nvSpPr>
          <p:cNvPr id="2" name="Textfeld 1">
            <a:extLst>
              <a:ext uri="{FF2B5EF4-FFF2-40B4-BE49-F238E27FC236}">
                <a16:creationId xmlns:a16="http://schemas.microsoft.com/office/drawing/2014/main" id="{EE3B655E-4BB5-3EB0-0441-45E2AE2C8278}"/>
              </a:ext>
            </a:extLst>
          </p:cNvPr>
          <p:cNvSpPr txBox="1"/>
          <p:nvPr>
            <p:custDataLst>
              <p:tags r:id="rId8"/>
            </p:custDataLst>
          </p:nvPr>
        </p:nvSpPr>
        <p:spPr>
          <a:xfrm>
            <a:off x="5508104" y="4480430"/>
            <a:ext cx="3368676" cy="1477325"/>
          </a:xfrm>
          <a:prstGeom prst="rect">
            <a:avLst/>
          </a:prstGeom>
          <a:noFill/>
          <a:ln w="1905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latinLnBrk="1" hangingPunct="0">
              <a:buFont typeface="Wingdings" panose="05000000000000000000" pitchFamily="2" charset="2"/>
              <a:buChar char="à"/>
              <a:tabLst>
                <a:tab pos="265113" algn="l"/>
              </a:tabLst>
            </a:pPr>
            <a:r>
              <a:rPr lang="fr-FR" b="1" dirty="0">
                <a:solidFill>
                  <a:srgbClr val="00B0F0"/>
                </a:solidFill>
                <a:latin typeface="Arial"/>
                <a:ea typeface="Arial"/>
                <a:cs typeface="Arial"/>
                <a:sym typeface="Arial"/>
              </a:rPr>
              <a:t>Problème en particulier </a:t>
            </a:r>
          </a:p>
          <a:p>
            <a:pPr latinLnBrk="1" hangingPunct="0">
              <a:tabLst>
                <a:tab pos="265113" algn="l"/>
              </a:tabLst>
            </a:pPr>
            <a:r>
              <a:rPr lang="fr-FR" b="1" dirty="0">
                <a:solidFill>
                  <a:srgbClr val="00B0F0"/>
                </a:solidFill>
                <a:latin typeface="Arial"/>
                <a:ea typeface="Arial"/>
                <a:cs typeface="Arial"/>
                <a:sym typeface="Arial"/>
              </a:rPr>
              <a:t>	pour les revenus élevés et 	surtout pour les revenus </a:t>
            </a:r>
          </a:p>
          <a:p>
            <a:pPr latinLnBrk="1" hangingPunct="0">
              <a:tabLst>
                <a:tab pos="265113" algn="l"/>
              </a:tabLst>
            </a:pPr>
            <a:r>
              <a:rPr lang="fr-FR" b="1" dirty="0">
                <a:solidFill>
                  <a:srgbClr val="00B0F0"/>
                </a:solidFill>
                <a:latin typeface="Arial"/>
                <a:ea typeface="Arial"/>
                <a:cs typeface="Arial"/>
                <a:sym typeface="Arial"/>
              </a:rPr>
              <a:t>	globaux répartis de ma-</a:t>
            </a:r>
          </a:p>
          <a:p>
            <a:pPr latinLnBrk="1" hangingPunct="0">
              <a:tabLst>
                <a:tab pos="265113" algn="l"/>
              </a:tabLst>
            </a:pPr>
            <a:r>
              <a:rPr lang="fr-FR" b="1" dirty="0">
                <a:solidFill>
                  <a:srgbClr val="00B0F0"/>
                </a:solidFill>
                <a:latin typeface="Arial"/>
                <a:ea typeface="Arial"/>
                <a:cs typeface="Arial"/>
                <a:sym typeface="Arial"/>
              </a:rPr>
              <a:t>	</a:t>
            </a:r>
            <a:r>
              <a:rPr lang="fr-FR" b="1" dirty="0" err="1">
                <a:solidFill>
                  <a:srgbClr val="00B0F0"/>
                </a:solidFill>
                <a:latin typeface="Arial"/>
                <a:ea typeface="Arial"/>
                <a:cs typeface="Arial"/>
                <a:sym typeface="Arial"/>
              </a:rPr>
              <a:t>nière</a:t>
            </a:r>
            <a:r>
              <a:rPr lang="fr-FR" b="1" dirty="0">
                <a:solidFill>
                  <a:srgbClr val="00B0F0"/>
                </a:solidFill>
                <a:latin typeface="Arial"/>
                <a:ea typeface="Arial"/>
                <a:cs typeface="Arial"/>
                <a:sym typeface="Arial"/>
              </a:rPr>
              <a:t> à peu près égale</a:t>
            </a:r>
            <a:endParaRPr kumimoji="0" lang="de-CH" sz="1800" b="1" i="0" u="none" strike="noStrike" cap="none" spc="0" normalizeH="0" baseline="0" dirty="0">
              <a:ln>
                <a:noFill/>
              </a:ln>
              <a:solidFill>
                <a:srgbClr val="00B0F0"/>
              </a:solidFill>
              <a:effectLst/>
              <a:uFillTx/>
              <a:latin typeface="Arial"/>
              <a:ea typeface="Arial"/>
              <a:cs typeface="Arial"/>
              <a:sym typeface="Arial"/>
            </a:endParaRPr>
          </a:p>
        </p:txBody>
      </p:sp>
      <p:sp>
        <p:nvSpPr>
          <p:cNvPr id="5" name="Ellipse 4">
            <a:extLst>
              <a:ext uri="{FF2B5EF4-FFF2-40B4-BE49-F238E27FC236}">
                <a16:creationId xmlns:a16="http://schemas.microsoft.com/office/drawing/2014/main" id="{D4E4D148-6777-6947-EBB2-ED7E44880CF7}"/>
              </a:ext>
            </a:extLst>
          </p:cNvPr>
          <p:cNvSpPr/>
          <p:nvPr>
            <p:custDataLst>
              <p:tags r:id="rId9"/>
            </p:custDataLst>
          </p:nvPr>
        </p:nvSpPr>
        <p:spPr>
          <a:xfrm>
            <a:off x="899592" y="2451608"/>
            <a:ext cx="1800200" cy="363605"/>
          </a:xfrm>
          <a:prstGeom prst="ellips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de-CH" sz="1800" b="0" i="0" u="none" strike="noStrike" cap="none" spc="0" normalizeH="0" baseline="0">
              <a:ln>
                <a:noFill/>
              </a:ln>
              <a:solidFill>
                <a:srgbClr val="000000"/>
              </a:solidFill>
              <a:effectLst/>
              <a:uFillTx/>
              <a:latin typeface="Arial"/>
              <a:ea typeface="Arial"/>
              <a:cs typeface="Arial"/>
              <a:sym typeface="Arial"/>
            </a:endParaRPr>
          </a:p>
        </p:txBody>
      </p:sp>
      <p:sp>
        <p:nvSpPr>
          <p:cNvPr id="7" name="ZoneTexte 6">
            <a:extLst>
              <a:ext uri="{FF2B5EF4-FFF2-40B4-BE49-F238E27FC236}">
                <a16:creationId xmlns:a16="http://schemas.microsoft.com/office/drawing/2014/main" id="{D1F071DB-59E0-46AA-1FE3-B004BEC8F6EF}"/>
              </a:ext>
            </a:extLst>
          </p:cNvPr>
          <p:cNvSpPr txBox="1"/>
          <p:nvPr>
            <p:custDataLst>
              <p:tags r:id="rId10"/>
            </p:custDataLst>
          </p:nvPr>
        </p:nvSpPr>
        <p:spPr>
          <a:xfrm>
            <a:off x="419949" y="2332447"/>
            <a:ext cx="4805160" cy="49244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FR" sz="1300" b="1" i="0" u="none" strike="noStrike" cap="none" spc="0" normalizeH="0" baseline="0" dirty="0">
                <a:ln>
                  <a:noFill/>
                </a:ln>
                <a:solidFill>
                  <a:srgbClr val="000000"/>
                </a:solidFill>
                <a:effectLst/>
                <a:uFillTx/>
                <a:latin typeface="Arial"/>
                <a:ea typeface="Arial"/>
                <a:cs typeface="Arial"/>
                <a:sym typeface="Arial"/>
              </a:rPr>
              <a:t>Inégalité de traitement fiscal entre les couples mariés          </a:t>
            </a:r>
          </a:p>
          <a:p>
            <a:pPr marL="0" marR="0" indent="0" algn="l" defTabSz="914400" rtl="0" fontAlgn="auto" latinLnBrk="1" hangingPunct="0">
              <a:lnSpc>
                <a:spcPct val="100000"/>
              </a:lnSpc>
              <a:spcBef>
                <a:spcPts val="0"/>
              </a:spcBef>
              <a:spcAft>
                <a:spcPts val="0"/>
              </a:spcAft>
              <a:buClrTx/>
              <a:buSzTx/>
              <a:buFontTx/>
              <a:buNone/>
              <a:tabLst/>
            </a:pPr>
            <a:r>
              <a:rPr kumimoji="0" lang="fr-FR" sz="1300" b="1" i="0" u="none" strike="noStrike" cap="none" spc="0" normalizeH="0" baseline="0" dirty="0">
                <a:ln>
                  <a:noFill/>
                </a:ln>
                <a:solidFill>
                  <a:srgbClr val="000000"/>
                </a:solidFill>
                <a:effectLst/>
                <a:uFillTx/>
                <a:latin typeface="Arial"/>
                <a:ea typeface="Arial"/>
                <a:cs typeface="Arial"/>
                <a:sym typeface="Arial"/>
              </a:rPr>
              <a:t>et les couples non mariés dans</a:t>
            </a:r>
            <a:r>
              <a:rPr kumimoji="0" lang="fr-FR" sz="1300" b="1" i="0" u="none" strike="noStrike" cap="none" spc="0" normalizeH="0" baseline="0" dirty="0">
                <a:ln>
                  <a:noFill/>
                </a:ln>
                <a:solidFill>
                  <a:srgbClr val="FF0000"/>
                </a:solidFill>
                <a:effectLst/>
                <a:uFillTx/>
                <a:latin typeface="Arial"/>
                <a:ea typeface="Arial"/>
                <a:cs typeface="Arial"/>
                <a:sym typeface="Arial"/>
              </a:rPr>
              <a:t> </a:t>
            </a:r>
            <a:r>
              <a:rPr kumimoji="0" lang="fr-FR" sz="1300" b="1" i="0" u="none" strike="noStrike" cap="none" spc="0" normalizeH="0" baseline="0" dirty="0">
                <a:ln>
                  <a:noFill/>
                </a:ln>
                <a:solidFill>
                  <a:srgbClr val="000000"/>
                </a:solidFill>
                <a:effectLst/>
                <a:highlight>
                  <a:srgbClr val="FF0000"/>
                </a:highlight>
                <a:uFillTx/>
                <a:latin typeface="Arial"/>
                <a:ea typeface="Arial"/>
                <a:cs typeface="Arial"/>
                <a:sym typeface="Arial"/>
              </a:rPr>
              <a:t>l'impôt fédéral direct</a:t>
            </a:r>
          </a:p>
        </p:txBody>
      </p:sp>
      <p:sp>
        <p:nvSpPr>
          <p:cNvPr id="8" name="ZoneTexte 7">
            <a:extLst>
              <a:ext uri="{FF2B5EF4-FFF2-40B4-BE49-F238E27FC236}">
                <a16:creationId xmlns:a16="http://schemas.microsoft.com/office/drawing/2014/main" id="{0998A75E-9BA2-D7AA-FE2D-6AEFCFC0ACB0}"/>
              </a:ext>
            </a:extLst>
          </p:cNvPr>
          <p:cNvSpPr txBox="1"/>
          <p:nvPr>
            <p:custDataLst>
              <p:tags r:id="rId11"/>
            </p:custDataLst>
          </p:nvPr>
        </p:nvSpPr>
        <p:spPr>
          <a:xfrm>
            <a:off x="687311" y="2757161"/>
            <a:ext cx="1267333" cy="215442"/>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a:ea typeface="Arial"/>
                <a:cs typeface="Arial"/>
                <a:sym typeface="Arial"/>
              </a:rPr>
              <a:t>Différence d’impôts, en %</a:t>
            </a:r>
            <a:endParaRPr kumimoji="0" lang="fr-FR" sz="800" b="0" i="0" u="none" strike="noStrike" cap="none" spc="0" normalizeH="0" baseline="0" dirty="0">
              <a:ln>
                <a:noFill/>
              </a:ln>
              <a:solidFill>
                <a:srgbClr val="000000"/>
              </a:solidFill>
              <a:effectLst/>
              <a:uFillTx/>
              <a:latin typeface="Arial"/>
              <a:ea typeface="Arial"/>
              <a:cs typeface="Arial"/>
              <a:sym typeface="Arial"/>
            </a:endParaRPr>
          </a:p>
        </p:txBody>
      </p:sp>
      <p:sp>
        <p:nvSpPr>
          <p:cNvPr id="9" name="ZoneTexte 8">
            <a:extLst>
              <a:ext uri="{FF2B5EF4-FFF2-40B4-BE49-F238E27FC236}">
                <a16:creationId xmlns:a16="http://schemas.microsoft.com/office/drawing/2014/main" id="{FCA5A73D-DFFA-D112-9FB0-962E5064C651}"/>
              </a:ext>
            </a:extLst>
          </p:cNvPr>
          <p:cNvSpPr txBox="1"/>
          <p:nvPr>
            <p:custDataLst>
              <p:tags r:id="rId12"/>
            </p:custDataLst>
          </p:nvPr>
        </p:nvSpPr>
        <p:spPr>
          <a:xfrm>
            <a:off x="359701" y="5957755"/>
            <a:ext cx="1079781" cy="215442"/>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a:ea typeface="Arial"/>
                <a:cs typeface="Arial"/>
                <a:sym typeface="Arial"/>
              </a:rPr>
              <a:t>Répartition du revenu</a:t>
            </a:r>
            <a:endParaRPr kumimoji="0" lang="fr-FR" sz="800" b="0" i="0" u="none" strike="noStrike" cap="none" spc="0" normalizeH="0" baseline="0" dirty="0">
              <a:ln>
                <a:noFill/>
              </a:ln>
              <a:solidFill>
                <a:srgbClr val="000000"/>
              </a:solidFill>
              <a:effectLst/>
              <a:uFillTx/>
              <a:latin typeface="Arial"/>
              <a:ea typeface="Arial"/>
              <a:cs typeface="Arial"/>
              <a:sym typeface="Arial"/>
            </a:endParaRPr>
          </a:p>
        </p:txBody>
      </p:sp>
      <p:sp>
        <p:nvSpPr>
          <p:cNvPr id="10" name="ZoneTexte 9">
            <a:extLst>
              <a:ext uri="{FF2B5EF4-FFF2-40B4-BE49-F238E27FC236}">
                <a16:creationId xmlns:a16="http://schemas.microsoft.com/office/drawing/2014/main" id="{6512C67A-884F-72B7-3E43-A7A37975738D}"/>
              </a:ext>
            </a:extLst>
          </p:cNvPr>
          <p:cNvSpPr txBox="1"/>
          <p:nvPr>
            <p:custDataLst>
              <p:tags r:id="rId13"/>
            </p:custDataLst>
          </p:nvPr>
        </p:nvSpPr>
        <p:spPr>
          <a:xfrm>
            <a:off x="1814054" y="5742313"/>
            <a:ext cx="1898916" cy="215442"/>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a:ea typeface="Arial"/>
                <a:cs typeface="Arial"/>
                <a:sym typeface="Arial"/>
              </a:rPr>
              <a:t>Revenu du couple, en milliers de francs</a:t>
            </a:r>
            <a:endParaRPr kumimoji="0" lang="fr-FR" sz="800" b="0" i="0" u="none" strike="noStrike" cap="none" spc="0" normalizeH="0" baseline="0" dirty="0">
              <a:ln>
                <a:noFill/>
              </a:ln>
              <a:solidFill>
                <a:srgbClr val="000000"/>
              </a:solidFill>
              <a:effectLst/>
              <a:uFillTx/>
              <a:latin typeface="Arial"/>
              <a:ea typeface="Arial"/>
              <a:cs typeface="Arial"/>
              <a:sym typeface="Arial"/>
            </a:endParaRPr>
          </a:p>
        </p:txBody>
      </p:sp>
      <p:sp>
        <p:nvSpPr>
          <p:cNvPr id="11" name="ZoneTexte 10">
            <a:extLst>
              <a:ext uri="{FF2B5EF4-FFF2-40B4-BE49-F238E27FC236}">
                <a16:creationId xmlns:a16="http://schemas.microsoft.com/office/drawing/2014/main" id="{D3650776-2557-2FB5-6783-2C5B689203B0}"/>
              </a:ext>
            </a:extLst>
          </p:cNvPr>
          <p:cNvSpPr txBox="1"/>
          <p:nvPr>
            <p:custDataLst>
              <p:tags r:id="rId14"/>
            </p:custDataLst>
          </p:nvPr>
        </p:nvSpPr>
        <p:spPr>
          <a:xfrm>
            <a:off x="371467" y="6165303"/>
            <a:ext cx="4828748" cy="584773"/>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FR" sz="800" b="0" i="0" u="none" strike="noStrike" cap="none" spc="0" normalizeH="0" baseline="0" dirty="0">
                <a:ln>
                  <a:noFill/>
                </a:ln>
                <a:solidFill>
                  <a:srgbClr val="000000"/>
                </a:solidFill>
                <a:effectLst/>
                <a:uFillTx/>
                <a:latin typeface="Arial"/>
                <a:ea typeface="Arial"/>
                <a:cs typeface="Arial"/>
                <a:sym typeface="Arial"/>
              </a:rPr>
              <a:t>Exemple: sur le plan fiscal, il y a une différence entre un couple marié et un couple non marié. Ainsi, </a:t>
            </a:r>
          </a:p>
          <a:p>
            <a:pPr marL="0" marR="0" indent="0" algn="l" defTabSz="914400" rtl="0" fontAlgn="auto" latinLnBrk="1" hangingPunct="0">
              <a:lnSpc>
                <a:spcPct val="100000"/>
              </a:lnSpc>
              <a:spcBef>
                <a:spcPts val="0"/>
              </a:spcBef>
              <a:spcAft>
                <a:spcPts val="0"/>
              </a:spcAft>
              <a:buClrTx/>
              <a:buSzTx/>
              <a:buFontTx/>
              <a:buNone/>
              <a:tabLst/>
            </a:pPr>
            <a:r>
              <a:rPr lang="fr-FR" sz="800" dirty="0">
                <a:solidFill>
                  <a:srgbClr val="000000"/>
                </a:solidFill>
                <a:latin typeface="Arial"/>
                <a:ea typeface="Arial"/>
                <a:cs typeface="Arial"/>
                <a:sym typeface="Arial"/>
              </a:rPr>
              <a:t>l</a:t>
            </a:r>
            <a:r>
              <a:rPr kumimoji="0" lang="fr-FR" sz="800" b="0" i="0" u="none" strike="noStrike" cap="none" spc="0" normalizeH="0" baseline="0" dirty="0">
                <a:ln>
                  <a:noFill/>
                </a:ln>
                <a:solidFill>
                  <a:srgbClr val="000000"/>
                </a:solidFill>
                <a:effectLst/>
                <a:uFillTx/>
                <a:latin typeface="Arial"/>
                <a:ea typeface="Arial"/>
                <a:cs typeface="Arial"/>
                <a:sym typeface="Arial"/>
              </a:rPr>
              <a:t>es personnes mariées qui contribuent chacune à hauteur de 50% à un revenu total de 180'000 francs </a:t>
            </a:r>
          </a:p>
          <a:p>
            <a:pPr marL="0" marR="0" indent="0" algn="l" defTabSz="914400" rtl="0" fontAlgn="auto" latinLnBrk="1" hangingPunct="0">
              <a:lnSpc>
                <a:spcPct val="100000"/>
              </a:lnSpc>
              <a:spcBef>
                <a:spcPts val="0"/>
              </a:spcBef>
              <a:spcAft>
                <a:spcPts val="0"/>
              </a:spcAft>
              <a:buClrTx/>
              <a:buSzTx/>
              <a:buFontTx/>
              <a:buNone/>
              <a:tabLst/>
            </a:pPr>
            <a:r>
              <a:rPr kumimoji="0" lang="fr-FR" sz="800" b="0" i="0" u="none" strike="noStrike" cap="none" spc="0" normalizeH="0" baseline="0" dirty="0">
                <a:ln>
                  <a:noFill/>
                </a:ln>
                <a:solidFill>
                  <a:srgbClr val="000000"/>
                </a:solidFill>
                <a:effectLst/>
                <a:uFillTx/>
                <a:latin typeface="Arial"/>
                <a:ea typeface="Arial"/>
                <a:cs typeface="Arial"/>
                <a:sym typeface="Arial"/>
              </a:rPr>
              <a:t>paient 75% d'impôts en plus que les personnes non mariées.</a:t>
            </a:r>
          </a:p>
          <a:p>
            <a:pPr marL="0" marR="0" indent="0" algn="l" defTabSz="914400" rtl="0" fontAlgn="auto" latinLnBrk="1" hangingPunct="0">
              <a:lnSpc>
                <a:spcPct val="100000"/>
              </a:lnSpc>
              <a:spcBef>
                <a:spcPts val="0"/>
              </a:spcBef>
              <a:spcAft>
                <a:spcPts val="0"/>
              </a:spcAft>
              <a:buClrTx/>
              <a:buSzTx/>
              <a:buFontTx/>
              <a:buNone/>
              <a:tabLst/>
            </a:pPr>
            <a:endParaRPr kumimoji="0" lang="fr-FR" sz="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5801779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9"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2" y="1148390"/>
            <a:ext cx="8229601" cy="927368"/>
          </a:xfrm>
          <a:prstGeom prst="rect">
            <a:avLst/>
          </a:prstGeom>
        </p:spPr>
        <p:txBody>
          <a:bodyPr lIns="0" tIns="0" rIns="0" bIns="0">
            <a:noAutofit/>
          </a:bodyPr>
          <a:lstStyle/>
          <a:p>
            <a:pPr algn="l" defTabSz="649223">
              <a:defRPr sz="1800"/>
            </a:pPr>
            <a:r>
              <a:rPr lang="fr-CH" sz="3000" b="1" dirty="0"/>
              <a:t>Résolution vs. déplacement des problèmes</a:t>
            </a:r>
            <a:endParaRPr sz="3000" b="1" dirty="0"/>
          </a:p>
        </p:txBody>
      </p:sp>
      <p:sp>
        <p:nvSpPr>
          <p:cNvPr id="72" name="Shape 72"/>
          <p:cNvSpPr>
            <a:spLocks noGrp="1"/>
          </p:cNvSpPr>
          <p:nvPr>
            <p:ph type="body" idx="1"/>
            <p:custDataLst>
              <p:tags r:id="rId4"/>
            </p:custDataLst>
          </p:nvPr>
        </p:nvSpPr>
        <p:spPr>
          <a:xfrm>
            <a:off x="468312" y="2490040"/>
            <a:ext cx="8229601" cy="4107610"/>
          </a:xfrm>
          <a:prstGeom prst="rect">
            <a:avLst/>
          </a:prstGeom>
          <a:ln w="9525">
            <a:solidFill>
              <a:srgbClr val="FFFFFF"/>
            </a:solidFill>
            <a:miter lim="800000"/>
          </a:ln>
        </p:spPr>
        <p:txBody>
          <a:bodyPr lIns="0" tIns="0" rIns="0" bIns="0">
            <a:normAutofit/>
          </a:bodyPr>
          <a:lstStyle/>
          <a:p>
            <a:pPr>
              <a:buFont typeface="Arial" panose="020B0604020202020204" pitchFamily="34" charset="0"/>
              <a:buChar char="•"/>
            </a:pPr>
            <a:r>
              <a:rPr lang="fr-FR" dirty="0"/>
              <a:t>Les couples mariés n'ayant qu'un seul revenu ou un deuxième revenu plus faible doivent s'attendre à des impôts plus élevés</a:t>
            </a:r>
          </a:p>
          <a:p>
            <a:pPr>
              <a:buFont typeface="Arial" panose="020B0604020202020204" pitchFamily="34" charset="0"/>
              <a:buChar char="•"/>
            </a:pPr>
            <a:r>
              <a:rPr lang="fr-FR" dirty="0"/>
              <a:t>Les différences de revenus ne sont pas uniquement dues à des différences de taux d'occupation et celles-ci ne sont souvent pas choisies (branches)</a:t>
            </a:r>
          </a:p>
          <a:p>
            <a:pPr>
              <a:buFont typeface="Arial" panose="020B0604020202020204" pitchFamily="34" charset="0"/>
              <a:buChar char="•"/>
            </a:pPr>
            <a:r>
              <a:rPr lang="fr-FR" dirty="0"/>
              <a:t>Les correctifs prévus, comme la </a:t>
            </a:r>
          </a:p>
          <a:p>
            <a:pPr marL="0" indent="0">
              <a:buNone/>
            </a:pPr>
            <a:r>
              <a:rPr lang="fr-FR" dirty="0"/>
              <a:t>   déduction pour enfants qui doit être</a:t>
            </a:r>
          </a:p>
          <a:p>
            <a:pPr marL="0" indent="0">
              <a:buNone/>
            </a:pPr>
            <a:r>
              <a:rPr lang="fr-FR" dirty="0"/>
              <a:t>   presque doublée, ne permettent </a:t>
            </a:r>
          </a:p>
          <a:p>
            <a:pPr marL="0" indent="0">
              <a:buNone/>
            </a:pPr>
            <a:r>
              <a:rPr lang="fr-FR" dirty="0"/>
              <a:t>   qu'une compensation schématique</a:t>
            </a:r>
          </a:p>
          <a:p>
            <a:pPr>
              <a:buFont typeface="Arial" panose="020B0604020202020204" pitchFamily="34" charset="0"/>
              <a:buChar char="•"/>
            </a:pPr>
            <a:r>
              <a:rPr lang="fr-FR" dirty="0"/>
              <a:t>Pas de prise en compte fiscale de </a:t>
            </a:r>
          </a:p>
          <a:p>
            <a:pPr marL="0" indent="0">
              <a:buNone/>
            </a:pPr>
            <a:r>
              <a:rPr lang="fr-FR" dirty="0"/>
              <a:t>   l'obligation de soutien fixée par le </a:t>
            </a:r>
          </a:p>
          <a:p>
            <a:pPr marL="0" indent="0">
              <a:buNone/>
            </a:pPr>
            <a:r>
              <a:rPr lang="fr-FR" dirty="0"/>
              <a:t>   droit civil</a:t>
            </a:r>
          </a:p>
          <a:p>
            <a:pPr marL="0" indent="0">
              <a:buNone/>
            </a:pPr>
            <a:endParaRPr lang="de-CH" sz="2600" dirty="0">
              <a:solidFill>
                <a:srgbClr val="00B050"/>
              </a:solidFill>
            </a:endParaRPr>
          </a:p>
          <a:p>
            <a:pPr marL="0" indent="0">
              <a:buNone/>
            </a:pPr>
            <a:endParaRPr lang="fr-FR" dirty="0"/>
          </a:p>
        </p:txBody>
      </p:sp>
      <p:pic>
        <p:nvPicPr>
          <p:cNvPr id="73" name="image2.png" descr="Balken_def"/>
          <p:cNvPicPr/>
          <p:nvPr>
            <p:custDataLst>
              <p:tags r:id="rId5"/>
            </p:custDataLst>
          </p:nvPr>
        </p:nvPicPr>
        <p:blipFill>
          <a:blip r:embed="rId10" cstate="print"/>
          <a:stretch>
            <a:fillRect/>
          </a:stretch>
        </p:blipFill>
        <p:spPr>
          <a:xfrm>
            <a:off x="5508104" y="6165303"/>
            <a:ext cx="3368676" cy="509589"/>
          </a:xfrm>
          <a:prstGeom prst="rect">
            <a:avLst/>
          </a:prstGeom>
          <a:ln w="12700">
            <a:miter lim="400000"/>
          </a:ln>
        </p:spPr>
      </p:pic>
      <p:sp>
        <p:nvSpPr>
          <p:cNvPr id="5" name="Textfeld 4">
            <a:extLst>
              <a:ext uri="{FF2B5EF4-FFF2-40B4-BE49-F238E27FC236}">
                <a16:creationId xmlns:a16="http://schemas.microsoft.com/office/drawing/2014/main" id="{DB5DE80F-E50A-5228-9E28-8B0576711BCB}"/>
              </a:ext>
            </a:extLst>
          </p:cNvPr>
          <p:cNvSpPr txBox="1"/>
          <p:nvPr>
            <p:custDataLst>
              <p:tags r:id="rId6"/>
            </p:custDataLst>
          </p:nvPr>
        </p:nvSpPr>
        <p:spPr>
          <a:xfrm>
            <a:off x="5512481" y="4041840"/>
            <a:ext cx="3368676" cy="1754324"/>
          </a:xfrm>
          <a:prstGeom prst="rect">
            <a:avLst/>
          </a:prstGeom>
          <a:noFill/>
          <a:ln w="1905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latinLnBrk="1" hangingPunct="0">
              <a:buFont typeface="Wingdings" panose="05000000000000000000" pitchFamily="2" charset="2"/>
              <a:buChar char="à"/>
              <a:tabLst>
                <a:tab pos="265113" algn="l"/>
              </a:tabLst>
            </a:pPr>
            <a:r>
              <a:rPr lang="fr-FR" b="1" dirty="0">
                <a:solidFill>
                  <a:srgbClr val="00B0F0"/>
                </a:solidFill>
                <a:latin typeface="Arial"/>
                <a:ea typeface="Arial"/>
                <a:cs typeface="Arial"/>
                <a:sym typeface="Arial"/>
              </a:rPr>
              <a:t>Les couples à un seul re-</a:t>
            </a:r>
          </a:p>
          <a:p>
            <a:pPr latinLnBrk="1" hangingPunct="0">
              <a:tabLst>
                <a:tab pos="265113" algn="l"/>
              </a:tabLst>
            </a:pPr>
            <a:r>
              <a:rPr lang="fr-FR" b="1" dirty="0">
                <a:solidFill>
                  <a:srgbClr val="00B0F0"/>
                </a:solidFill>
                <a:latin typeface="Arial"/>
                <a:ea typeface="Arial"/>
                <a:cs typeface="Arial"/>
                <a:sym typeface="Arial"/>
              </a:rPr>
              <a:t>	venu et ceux qui ont une </a:t>
            </a:r>
          </a:p>
          <a:p>
            <a:pPr latinLnBrk="1" hangingPunct="0">
              <a:tabLst>
                <a:tab pos="265113" algn="l"/>
              </a:tabLst>
            </a:pPr>
            <a:r>
              <a:rPr lang="fr-FR" b="1" dirty="0">
                <a:solidFill>
                  <a:srgbClr val="00B0F0"/>
                </a:solidFill>
                <a:latin typeface="Arial"/>
                <a:ea typeface="Arial"/>
                <a:cs typeface="Arial"/>
                <a:sym typeface="Arial"/>
              </a:rPr>
              <a:t>	différence importante entre 	les deux revenus risquent 	de subir des charges fis-</a:t>
            </a:r>
          </a:p>
          <a:p>
            <a:pPr latinLnBrk="1" hangingPunct="0">
              <a:tabLst>
                <a:tab pos="265113" algn="l"/>
              </a:tabLst>
            </a:pPr>
            <a:r>
              <a:rPr lang="fr-FR" b="1" dirty="0">
                <a:solidFill>
                  <a:srgbClr val="00B0F0"/>
                </a:solidFill>
                <a:latin typeface="Arial"/>
                <a:ea typeface="Arial"/>
                <a:cs typeface="Arial"/>
                <a:sym typeface="Arial"/>
              </a:rPr>
              <a:t>	cales supplémentaires</a:t>
            </a:r>
            <a:endParaRPr kumimoji="0" lang="de-CH" sz="1800" b="1" i="0" u="none" strike="noStrike" cap="none" spc="0" normalizeH="0" baseline="0" dirty="0">
              <a:ln>
                <a:noFill/>
              </a:ln>
              <a:solidFill>
                <a:srgbClr val="00B0F0"/>
              </a:solidFill>
              <a:effectLst/>
              <a:uFillTx/>
              <a:latin typeface="Arial"/>
              <a:ea typeface="Arial"/>
              <a:cs typeface="Arial"/>
              <a:sym typeface="Arial"/>
            </a:endParaRPr>
          </a:p>
        </p:txBody>
      </p:sp>
    </p:spTree>
    <p:extLst>
      <p:ext uri="{BB962C8B-B14F-4D97-AF65-F5344CB8AC3E}">
        <p14:creationId xmlns:p14="http://schemas.microsoft.com/office/powerpoint/2010/main" val="24694640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11"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93101" y="1252198"/>
            <a:ext cx="8229601" cy="927368"/>
          </a:xfrm>
          <a:prstGeom prst="rect">
            <a:avLst/>
          </a:prstGeom>
        </p:spPr>
        <p:txBody>
          <a:bodyPr lIns="0" tIns="0" rIns="0" bIns="0">
            <a:noAutofit/>
          </a:bodyPr>
          <a:lstStyle/>
          <a:p>
            <a:pPr algn="l" defTabSz="649223">
              <a:defRPr sz="1800"/>
            </a:pPr>
            <a:r>
              <a:rPr lang="fr-CH" sz="2800" b="1" dirty="0"/>
              <a:t>Répartition de ce qui a été (jusqu'à présent) évalué ensemble sur le plan fiscal</a:t>
            </a:r>
          </a:p>
        </p:txBody>
      </p:sp>
      <p:sp>
        <p:nvSpPr>
          <p:cNvPr id="72" name="Shape 72"/>
          <p:cNvSpPr>
            <a:spLocks noGrp="1"/>
          </p:cNvSpPr>
          <p:nvPr>
            <p:ph type="body" idx="1"/>
            <p:custDataLst>
              <p:tags r:id="rId4"/>
            </p:custDataLst>
          </p:nvPr>
        </p:nvSpPr>
        <p:spPr>
          <a:xfrm>
            <a:off x="468312" y="2312487"/>
            <a:ext cx="8229601" cy="4107610"/>
          </a:xfrm>
          <a:prstGeom prst="rect">
            <a:avLst/>
          </a:prstGeom>
          <a:ln w="9525">
            <a:solidFill>
              <a:srgbClr val="FFFFFF"/>
            </a:solidFill>
            <a:miter lim="800000"/>
          </a:ln>
        </p:spPr>
        <p:txBody>
          <a:bodyPr lIns="0" tIns="0" rIns="0" bIns="0">
            <a:normAutofit/>
          </a:bodyPr>
          <a:lstStyle/>
          <a:p>
            <a:pPr marL="0" indent="0">
              <a:buNone/>
            </a:pPr>
            <a:endParaRPr lang="fr-CH" dirty="0"/>
          </a:p>
          <a:p>
            <a:r>
              <a:rPr lang="fr-CH" dirty="0"/>
              <a:t>Enfants</a:t>
            </a:r>
          </a:p>
          <a:p>
            <a:r>
              <a:rPr lang="fr-CH" dirty="0"/>
              <a:t>Revenu</a:t>
            </a:r>
          </a:p>
          <a:p>
            <a:r>
              <a:rPr lang="fr-CH" dirty="0"/>
              <a:t>Fortune / dettes</a:t>
            </a:r>
          </a:p>
          <a:p>
            <a:endParaRPr lang="fr-CH" dirty="0"/>
          </a:p>
          <a:p>
            <a:endParaRPr lang="fr-CH" dirty="0"/>
          </a:p>
          <a:p>
            <a:endParaRPr lang="fr-CH" dirty="0"/>
          </a:p>
          <a:p>
            <a:endParaRPr lang="fr-CH" dirty="0"/>
          </a:p>
          <a:p>
            <a:endParaRPr lang="fr-CH" dirty="0"/>
          </a:p>
          <a:p>
            <a:pPr marL="0" indent="0">
              <a:buNone/>
            </a:pPr>
            <a:endParaRPr lang="fr-CH" sz="2600" dirty="0">
              <a:solidFill>
                <a:srgbClr val="00B050"/>
              </a:solidFill>
            </a:endParaRPr>
          </a:p>
        </p:txBody>
      </p:sp>
      <p:pic>
        <p:nvPicPr>
          <p:cNvPr id="73" name="image2.png" descr="Balken_def"/>
          <p:cNvPicPr/>
          <p:nvPr>
            <p:custDataLst>
              <p:tags r:id="rId5"/>
            </p:custDataLst>
          </p:nvPr>
        </p:nvPicPr>
        <p:blipFill>
          <a:blip r:embed="rId12" cstate="print"/>
          <a:stretch>
            <a:fillRect/>
          </a:stretch>
        </p:blipFill>
        <p:spPr>
          <a:xfrm>
            <a:off x="5508104" y="6165303"/>
            <a:ext cx="3368676" cy="509589"/>
          </a:xfrm>
          <a:prstGeom prst="rect">
            <a:avLst/>
          </a:prstGeom>
          <a:ln w="12700">
            <a:miter lim="400000"/>
          </a:ln>
        </p:spPr>
      </p:pic>
      <p:pic>
        <p:nvPicPr>
          <p:cNvPr id="3" name="Grafik 2">
            <a:extLst>
              <a:ext uri="{FF2B5EF4-FFF2-40B4-BE49-F238E27FC236}">
                <a16:creationId xmlns:a16="http://schemas.microsoft.com/office/drawing/2014/main" id="{99D3F36B-ADAC-04FB-7110-F79A1F59B969}"/>
              </a:ext>
            </a:extLst>
          </p:cNvPr>
          <p:cNvPicPr>
            <a:picLocks noChangeAspect="1"/>
          </p:cNvPicPr>
          <p:nvPr>
            <p:custDataLst>
              <p:tags r:id="rId6"/>
            </p:custDataLst>
          </p:nvPr>
        </p:nvPicPr>
        <p:blipFill>
          <a:blip r:embed="rId13"/>
          <a:stretch>
            <a:fillRect/>
          </a:stretch>
        </p:blipFill>
        <p:spPr>
          <a:xfrm>
            <a:off x="1131887" y="3938309"/>
            <a:ext cx="3783823" cy="2736583"/>
          </a:xfrm>
          <a:prstGeom prst="rect">
            <a:avLst/>
          </a:prstGeom>
        </p:spPr>
      </p:pic>
      <p:sp>
        <p:nvSpPr>
          <p:cNvPr id="2" name="ZoneTexte 1">
            <a:extLst>
              <a:ext uri="{FF2B5EF4-FFF2-40B4-BE49-F238E27FC236}">
                <a16:creationId xmlns:a16="http://schemas.microsoft.com/office/drawing/2014/main" id="{3BA37555-34B8-9AE6-ECF0-82B2874EEE44}"/>
              </a:ext>
            </a:extLst>
          </p:cNvPr>
          <p:cNvSpPr txBox="1"/>
          <p:nvPr>
            <p:custDataLst>
              <p:tags r:id="rId7"/>
            </p:custDataLst>
          </p:nvPr>
        </p:nvSpPr>
        <p:spPr>
          <a:xfrm rot="20836835">
            <a:off x="2558308" y="6166183"/>
            <a:ext cx="534760" cy="23083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900" b="1" i="0" u="none" strike="noStrike" cap="none" spc="0" normalizeH="0" baseline="0" dirty="0">
                <a:ln>
                  <a:noFill/>
                </a:ln>
                <a:solidFill>
                  <a:srgbClr val="FF0000"/>
                </a:solidFill>
                <a:effectLst/>
                <a:uFillTx/>
                <a:latin typeface="Arial"/>
                <a:ea typeface="Arial"/>
                <a:cs typeface="Arial"/>
                <a:sym typeface="Arial"/>
              </a:rPr>
              <a:t>IMPÔTS</a:t>
            </a:r>
            <a:endParaRPr kumimoji="0" lang="fr-FR" sz="900" b="1" i="0" u="none" strike="noStrike" cap="none" spc="0" normalizeH="0" baseline="0" dirty="0">
              <a:ln>
                <a:noFill/>
              </a:ln>
              <a:solidFill>
                <a:srgbClr val="FF0000"/>
              </a:solidFill>
              <a:effectLst/>
              <a:uFillTx/>
              <a:latin typeface="Arial"/>
              <a:ea typeface="Arial"/>
              <a:cs typeface="Arial"/>
              <a:sym typeface="Arial"/>
            </a:endParaRPr>
          </a:p>
        </p:txBody>
      </p:sp>
      <p:sp>
        <p:nvSpPr>
          <p:cNvPr id="4" name="ZoneTexte 3">
            <a:extLst>
              <a:ext uri="{FF2B5EF4-FFF2-40B4-BE49-F238E27FC236}">
                <a16:creationId xmlns:a16="http://schemas.microsoft.com/office/drawing/2014/main" id="{27A8F90C-0527-190C-527D-A4BA0B7FD317}"/>
              </a:ext>
            </a:extLst>
          </p:cNvPr>
          <p:cNvSpPr txBox="1"/>
          <p:nvPr>
            <p:custDataLst>
              <p:tags r:id="rId8"/>
            </p:custDataLst>
          </p:nvPr>
        </p:nvSpPr>
        <p:spPr>
          <a:xfrm>
            <a:off x="2076579" y="4083267"/>
            <a:ext cx="2022346" cy="70497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180000"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fr-CH" sz="1100" b="1" i="0" u="none" strike="noStrike" cap="none" spc="0" normalizeH="0" baseline="0" dirty="0">
                <a:ln>
                  <a:noFill/>
                </a:ln>
                <a:solidFill>
                  <a:srgbClr val="000000"/>
                </a:solidFill>
                <a:effectLst/>
                <a:uFillTx/>
                <a:latin typeface="Arial"/>
                <a:ea typeface="Arial"/>
                <a:cs typeface="Arial"/>
                <a:sym typeface="Arial"/>
              </a:rPr>
              <a:t>MON DERNIER MOT SERA…</a:t>
            </a:r>
          </a:p>
          <a:p>
            <a:pPr marL="0" marR="0" indent="0" algn="ctr" defTabSz="914400" rtl="0" fontAlgn="auto" latinLnBrk="1" hangingPunct="0">
              <a:lnSpc>
                <a:spcPct val="100000"/>
              </a:lnSpc>
              <a:spcBef>
                <a:spcPts val="0"/>
              </a:spcBef>
              <a:spcAft>
                <a:spcPts val="0"/>
              </a:spcAft>
              <a:buClrTx/>
              <a:buSzTx/>
              <a:buFontTx/>
              <a:buNone/>
              <a:tabLst/>
            </a:pPr>
            <a:r>
              <a:rPr lang="fr-CH" sz="2000" b="1" dirty="0">
                <a:solidFill>
                  <a:srgbClr val="000000"/>
                </a:solidFill>
                <a:latin typeface="Arial"/>
                <a:ea typeface="Arial"/>
                <a:cs typeface="Arial"/>
                <a:sym typeface="Arial"/>
              </a:rPr>
              <a:t>AU SECOURS !</a:t>
            </a:r>
            <a:endParaRPr kumimoji="0" lang="fr-FR" sz="20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7882753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
                                            <p:txEl>
                                              <p:pRg st="1" end="1"/>
                                            </p:txEl>
                                          </p:spTgt>
                                        </p:tgtEl>
                                        <p:attrNameLst>
                                          <p:attrName>style.visibility</p:attrName>
                                        </p:attrNameLst>
                                      </p:cBhvr>
                                      <p:to>
                                        <p:strVal val="visible"/>
                                      </p:to>
                                    </p:set>
                                    <p:anim calcmode="lin" valueType="num">
                                      <p:cBhvr additive="base">
                                        <p:cTn id="7" dur="500" fill="hold"/>
                                        <p:tgtEl>
                                          <p:spTgt spid="7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2">
                                            <p:txEl>
                                              <p:pRg st="2" end="2"/>
                                            </p:txEl>
                                          </p:spTgt>
                                        </p:tgtEl>
                                        <p:attrNameLst>
                                          <p:attrName>style.visibility</p:attrName>
                                        </p:attrNameLst>
                                      </p:cBhvr>
                                      <p:to>
                                        <p:strVal val="visible"/>
                                      </p:to>
                                    </p:set>
                                    <p:anim calcmode="lin" valueType="num">
                                      <p:cBhvr additive="base">
                                        <p:cTn id="13" dur="500" fill="hold"/>
                                        <p:tgtEl>
                                          <p:spTgt spid="7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2">
                                            <p:txEl>
                                              <p:pRg st="3" end="3"/>
                                            </p:txEl>
                                          </p:spTgt>
                                        </p:tgtEl>
                                        <p:attrNameLst>
                                          <p:attrName>style.visibility</p:attrName>
                                        </p:attrNameLst>
                                      </p:cBhvr>
                                      <p:to>
                                        <p:strVal val="visible"/>
                                      </p:to>
                                    </p:set>
                                    <p:anim calcmode="lin" valueType="num">
                                      <p:cBhvr additive="base">
                                        <p:cTn id="19" dur="500" fill="hold"/>
                                        <p:tgtEl>
                                          <p:spTgt spid="7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8"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2" y="1520696"/>
            <a:ext cx="8229601" cy="927368"/>
          </a:xfrm>
          <a:prstGeom prst="rect">
            <a:avLst/>
          </a:prstGeom>
        </p:spPr>
        <p:txBody>
          <a:bodyPr lIns="0" tIns="0" rIns="0" bIns="0">
            <a:noAutofit/>
          </a:bodyPr>
          <a:lstStyle/>
          <a:p>
            <a:pPr algn="l" defTabSz="649223">
              <a:defRPr sz="1800"/>
            </a:pPr>
            <a:r>
              <a:rPr lang="fr-CH" sz="2800" b="1" dirty="0"/>
              <a:t>Répartition de ce qui a été (jusqu'à présent) évalué ensemble sur le plan fiscal</a:t>
            </a:r>
            <a:endParaRPr sz="2800" b="1" dirty="0"/>
          </a:p>
        </p:txBody>
      </p:sp>
      <p:sp>
        <p:nvSpPr>
          <p:cNvPr id="72" name="Shape 72"/>
          <p:cNvSpPr>
            <a:spLocks noGrp="1"/>
          </p:cNvSpPr>
          <p:nvPr>
            <p:ph type="body" idx="1"/>
            <p:custDataLst>
              <p:tags r:id="rId4"/>
            </p:custDataLst>
          </p:nvPr>
        </p:nvSpPr>
        <p:spPr>
          <a:xfrm>
            <a:off x="468312" y="2490040"/>
            <a:ext cx="8229601" cy="4107610"/>
          </a:xfrm>
          <a:prstGeom prst="rect">
            <a:avLst/>
          </a:prstGeom>
          <a:ln w="9525">
            <a:solidFill>
              <a:srgbClr val="FFFFFF"/>
            </a:solidFill>
            <a:miter lim="800000"/>
          </a:ln>
        </p:spPr>
        <p:txBody>
          <a:bodyPr lIns="0" tIns="0" rIns="0" bIns="0">
            <a:normAutofit/>
          </a:bodyPr>
          <a:lstStyle/>
          <a:p>
            <a:pPr marL="0" indent="0">
              <a:buNone/>
            </a:pPr>
            <a:r>
              <a:rPr lang="de-CH" u="sng" dirty="0" err="1"/>
              <a:t>Enfants</a:t>
            </a:r>
            <a:endParaRPr lang="de-CH" u="sng" dirty="0"/>
          </a:p>
          <a:p>
            <a:pPr marL="0" indent="0">
              <a:buNone/>
            </a:pPr>
            <a:r>
              <a:rPr lang="fr-FR" dirty="0"/>
              <a:t>En principe, répartition par moitié des déductions liées aux enfants, la déduction pour enfants devant être portée de 6’700 francs actuellement à 12'000 francs</a:t>
            </a:r>
          </a:p>
          <a:p>
            <a:pPr marL="0" indent="0">
              <a:buNone/>
            </a:pPr>
            <a:endParaRPr lang="de-CH" dirty="0"/>
          </a:p>
          <a:p>
            <a:pPr marL="0" indent="0">
              <a:buNone/>
            </a:pPr>
            <a:r>
              <a:rPr lang="de-CH" u="sng" dirty="0" err="1"/>
              <a:t>Revenus</a:t>
            </a:r>
            <a:r>
              <a:rPr lang="de-CH" u="sng" dirty="0"/>
              <a:t>, </a:t>
            </a:r>
            <a:r>
              <a:rPr lang="de-CH" u="sng" dirty="0" err="1"/>
              <a:t>fortune</a:t>
            </a:r>
            <a:r>
              <a:rPr lang="de-CH" u="sng" dirty="0"/>
              <a:t>, </a:t>
            </a:r>
            <a:r>
              <a:rPr lang="de-CH" u="sng" dirty="0" err="1"/>
              <a:t>dettes</a:t>
            </a:r>
            <a:endParaRPr lang="de-CH" u="sng" dirty="0"/>
          </a:p>
          <a:p>
            <a:pPr marL="0" indent="0">
              <a:buNone/>
            </a:pPr>
            <a:r>
              <a:rPr lang="fr-FR" dirty="0"/>
              <a:t>Répartition en fonction des conditions du droit civil ou d'autres droits légaux</a:t>
            </a:r>
          </a:p>
          <a:p>
            <a:pPr>
              <a:buFont typeface="Wingdings" panose="05000000000000000000" pitchFamily="2" charset="2"/>
              <a:buChar char="à"/>
            </a:pPr>
            <a:r>
              <a:rPr lang="de-CH" dirty="0">
                <a:sym typeface="Wingdings" panose="05000000000000000000" pitchFamily="2" charset="2"/>
              </a:rPr>
              <a:t> </a:t>
            </a:r>
            <a:r>
              <a:rPr lang="de-CH" dirty="0" err="1">
                <a:sym typeface="Wingdings" panose="05000000000000000000" pitchFamily="2" charset="2"/>
              </a:rPr>
              <a:t>répartition</a:t>
            </a:r>
            <a:r>
              <a:rPr lang="de-CH" dirty="0">
                <a:sym typeface="Wingdings" panose="05000000000000000000" pitchFamily="2" charset="2"/>
              </a:rPr>
              <a:t> initiale?</a:t>
            </a:r>
          </a:p>
          <a:p>
            <a:pPr>
              <a:buFont typeface="Wingdings" panose="05000000000000000000" pitchFamily="2" charset="2"/>
              <a:buChar char="à"/>
            </a:pPr>
            <a:r>
              <a:rPr lang="de-CH" dirty="0"/>
              <a:t> </a:t>
            </a:r>
            <a:r>
              <a:rPr lang="de-CH" dirty="0" err="1"/>
              <a:t>optimisation</a:t>
            </a:r>
            <a:r>
              <a:rPr lang="de-CH" dirty="0"/>
              <a:t> </a:t>
            </a:r>
            <a:r>
              <a:rPr lang="de-CH" dirty="0" err="1"/>
              <a:t>fiscale</a:t>
            </a:r>
            <a:r>
              <a:rPr lang="de-CH" dirty="0"/>
              <a:t> (vs. </a:t>
            </a:r>
            <a:r>
              <a:rPr lang="de-CH" dirty="0" err="1"/>
              <a:t>désavantages</a:t>
            </a:r>
            <a:r>
              <a:rPr lang="de-CH" dirty="0"/>
              <a:t> </a:t>
            </a:r>
            <a:r>
              <a:rPr lang="de-CH" dirty="0" err="1"/>
              <a:t>dans</a:t>
            </a:r>
            <a:r>
              <a:rPr lang="de-CH" dirty="0"/>
              <a:t> </a:t>
            </a:r>
            <a:r>
              <a:rPr lang="de-CH" dirty="0" err="1"/>
              <a:t>d’autres</a:t>
            </a:r>
            <a:r>
              <a:rPr lang="de-CH" dirty="0"/>
              <a:t> </a:t>
            </a:r>
            <a:r>
              <a:rPr lang="de-CH" dirty="0" err="1"/>
              <a:t>domaines</a:t>
            </a:r>
            <a:r>
              <a:rPr lang="de-CH" dirty="0"/>
              <a:t>     </a:t>
            </a:r>
            <a:r>
              <a:rPr lang="de-CH" dirty="0" err="1"/>
              <a:t>juridiques</a:t>
            </a:r>
            <a:r>
              <a:rPr lang="de-CH" dirty="0"/>
              <a:t>)?</a:t>
            </a:r>
          </a:p>
          <a:p>
            <a:pPr>
              <a:buFont typeface="Wingdings" panose="05000000000000000000" pitchFamily="2" charset="2"/>
              <a:buChar char="à"/>
            </a:pPr>
            <a:r>
              <a:rPr lang="de-CH" dirty="0"/>
              <a:t> </a:t>
            </a:r>
            <a:r>
              <a:rPr lang="de-CH" dirty="0" err="1"/>
              <a:t>répartition</a:t>
            </a:r>
            <a:r>
              <a:rPr lang="de-CH" dirty="0"/>
              <a:t> en </a:t>
            </a:r>
            <a:r>
              <a:rPr lang="de-CH" dirty="0" err="1"/>
              <a:t>cours</a:t>
            </a:r>
            <a:endParaRPr lang="de-CH" dirty="0"/>
          </a:p>
          <a:p>
            <a:endParaRPr lang="de-CH" dirty="0"/>
          </a:p>
          <a:p>
            <a:endParaRPr lang="de-CH" dirty="0"/>
          </a:p>
          <a:p>
            <a:endParaRPr lang="de-CH" dirty="0"/>
          </a:p>
          <a:p>
            <a:endParaRPr lang="de-CH" dirty="0"/>
          </a:p>
          <a:p>
            <a:pPr marL="0" indent="0">
              <a:buNone/>
            </a:pPr>
            <a:endParaRPr lang="de-CH" sz="2600" dirty="0">
              <a:solidFill>
                <a:srgbClr val="00B050"/>
              </a:solidFill>
            </a:endParaRPr>
          </a:p>
        </p:txBody>
      </p:sp>
      <p:pic>
        <p:nvPicPr>
          <p:cNvPr id="73" name="image2.png" descr="Balken_def"/>
          <p:cNvPicPr/>
          <p:nvPr>
            <p:custDataLst>
              <p:tags r:id="rId5"/>
            </p:custDataLst>
          </p:nvPr>
        </p:nvPicPr>
        <p:blipFill>
          <a:blip r:embed="rId9" cstate="print"/>
          <a:stretch>
            <a:fillRect/>
          </a:stretch>
        </p:blipFill>
        <p:spPr>
          <a:xfrm>
            <a:off x="5508104" y="6165303"/>
            <a:ext cx="3368676" cy="509589"/>
          </a:xfrm>
          <a:prstGeom prst="rect">
            <a:avLst/>
          </a:prstGeom>
          <a:ln w="12700">
            <a:miter lim="400000"/>
          </a:ln>
        </p:spPr>
      </p:pic>
    </p:spTree>
    <p:extLst>
      <p:ext uri="{BB962C8B-B14F-4D97-AF65-F5344CB8AC3E}">
        <p14:creationId xmlns:p14="http://schemas.microsoft.com/office/powerpoint/2010/main" val="93073127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9"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2" y="1209415"/>
            <a:ext cx="8229601" cy="927368"/>
          </a:xfrm>
          <a:prstGeom prst="rect">
            <a:avLst/>
          </a:prstGeom>
        </p:spPr>
        <p:txBody>
          <a:bodyPr lIns="0" tIns="0" rIns="0" bIns="0">
            <a:noAutofit/>
          </a:bodyPr>
          <a:lstStyle/>
          <a:p>
            <a:pPr algn="l" defTabSz="649223">
              <a:defRPr sz="1800"/>
            </a:pPr>
            <a:r>
              <a:rPr lang="fr-CH" sz="3200" b="1" dirty="0"/>
              <a:t>Exemple d’un cycle de vie</a:t>
            </a:r>
          </a:p>
        </p:txBody>
      </p:sp>
      <p:sp>
        <p:nvSpPr>
          <p:cNvPr id="72" name="Shape 72"/>
          <p:cNvSpPr>
            <a:spLocks noGrp="1"/>
          </p:cNvSpPr>
          <p:nvPr>
            <p:ph type="body" idx="1"/>
            <p:custDataLst>
              <p:tags r:id="rId4"/>
            </p:custDataLst>
          </p:nvPr>
        </p:nvSpPr>
        <p:spPr>
          <a:xfrm>
            <a:off x="468312" y="2507673"/>
            <a:ext cx="8229601" cy="4107610"/>
          </a:xfrm>
          <a:prstGeom prst="rect">
            <a:avLst/>
          </a:prstGeom>
          <a:ln w="9525">
            <a:solidFill>
              <a:srgbClr val="FFFFFF"/>
            </a:solidFill>
            <a:miter lim="800000"/>
          </a:ln>
        </p:spPr>
        <p:txBody>
          <a:bodyPr lIns="0" tIns="0" rIns="0" bIns="0">
            <a:normAutofit/>
          </a:bodyPr>
          <a:lstStyle/>
          <a:p>
            <a:pPr>
              <a:buFont typeface="Arial" panose="020B0604020202020204" pitchFamily="34" charset="0"/>
              <a:buChar char="•"/>
            </a:pPr>
            <a:r>
              <a:rPr lang="fr-CH" dirty="0"/>
              <a:t>Célibataire</a:t>
            </a:r>
          </a:p>
          <a:p>
            <a:pPr>
              <a:buFont typeface="Arial" panose="020B0604020202020204" pitchFamily="34" charset="0"/>
              <a:buChar char="•"/>
            </a:pPr>
            <a:r>
              <a:rPr lang="fr-CH" dirty="0"/>
              <a:t>Concubinat (taux d’occupation ≠ niveaux de revenus!)</a:t>
            </a:r>
          </a:p>
          <a:p>
            <a:pPr>
              <a:buFont typeface="Arial" panose="020B0604020202020204" pitchFamily="34" charset="0"/>
              <a:buChar char="•"/>
            </a:pPr>
            <a:r>
              <a:rPr lang="fr-CH" dirty="0"/>
              <a:t>Mariage</a:t>
            </a:r>
          </a:p>
          <a:p>
            <a:pPr>
              <a:buFont typeface="Arial" panose="020B0604020202020204" pitchFamily="34" charset="0"/>
              <a:buChar char="•"/>
            </a:pPr>
            <a:r>
              <a:rPr lang="fr-FR" dirty="0"/>
              <a:t>Les héritages / autres apports sur lesquels on a peu d’influence peuvent également modifier les revenus récurrents</a:t>
            </a:r>
          </a:p>
          <a:p>
            <a:pPr>
              <a:buFont typeface="Arial" panose="020B0604020202020204" pitchFamily="34" charset="0"/>
              <a:buChar char="•"/>
            </a:pPr>
            <a:r>
              <a:rPr lang="fr-FR" dirty="0"/>
              <a:t>Des décisions ou la santé entraînent des changements de revenus ou des modifications dans la répartition globale des revenus</a:t>
            </a:r>
          </a:p>
          <a:p>
            <a:pPr>
              <a:buFont typeface="Arial" panose="020B0604020202020204" pitchFamily="34" charset="0"/>
              <a:buChar char="•"/>
            </a:pPr>
            <a:r>
              <a:rPr lang="fr-FR" dirty="0"/>
              <a:t>Enfant(s)</a:t>
            </a:r>
          </a:p>
          <a:p>
            <a:pPr>
              <a:buFont typeface="Arial" panose="020B0604020202020204" pitchFamily="34" charset="0"/>
              <a:buChar char="•"/>
            </a:pPr>
            <a:r>
              <a:rPr lang="fr-FR" dirty="0"/>
              <a:t>Séparation, divorce</a:t>
            </a:r>
          </a:p>
          <a:p>
            <a:pPr>
              <a:buFont typeface="Arial" panose="020B0604020202020204" pitchFamily="34" charset="0"/>
              <a:buChar char="•"/>
            </a:pPr>
            <a:r>
              <a:rPr lang="fr-FR" dirty="0"/>
              <a:t>Retraite (…souvent l’un(e) plus tôt que l’autre)</a:t>
            </a:r>
          </a:p>
          <a:p>
            <a:pPr>
              <a:buFont typeface="Arial" panose="020B0604020202020204" pitchFamily="34" charset="0"/>
              <a:buChar char="•"/>
            </a:pPr>
            <a:r>
              <a:rPr lang="fr-FR" dirty="0"/>
              <a:t>Veuvage</a:t>
            </a:r>
            <a:endParaRPr lang="fr-CH" sz="2600" dirty="0">
              <a:solidFill>
                <a:srgbClr val="00B050"/>
              </a:solidFill>
            </a:endParaRPr>
          </a:p>
        </p:txBody>
      </p:sp>
      <p:pic>
        <p:nvPicPr>
          <p:cNvPr id="73" name="image2.png" descr="Balken_def"/>
          <p:cNvPicPr/>
          <p:nvPr>
            <p:custDataLst>
              <p:tags r:id="rId5"/>
            </p:custDataLst>
          </p:nvPr>
        </p:nvPicPr>
        <p:blipFill>
          <a:blip r:embed="rId10" cstate="print"/>
          <a:stretch>
            <a:fillRect/>
          </a:stretch>
        </p:blipFill>
        <p:spPr>
          <a:xfrm>
            <a:off x="5508104" y="6165303"/>
            <a:ext cx="3368676" cy="509589"/>
          </a:xfrm>
          <a:prstGeom prst="rect">
            <a:avLst/>
          </a:prstGeom>
          <a:ln w="12700">
            <a:miter lim="400000"/>
          </a:ln>
        </p:spPr>
      </p:pic>
      <p:sp>
        <p:nvSpPr>
          <p:cNvPr id="2" name="Pfeil: nach oben gebogen 1">
            <a:extLst>
              <a:ext uri="{FF2B5EF4-FFF2-40B4-BE49-F238E27FC236}">
                <a16:creationId xmlns:a16="http://schemas.microsoft.com/office/drawing/2014/main" id="{65187E56-8D06-CF35-ACA6-9543F7900776}"/>
              </a:ext>
            </a:extLst>
          </p:cNvPr>
          <p:cNvSpPr/>
          <p:nvPr>
            <p:custDataLst>
              <p:tags r:id="rId6"/>
            </p:custDataLst>
          </p:nvPr>
        </p:nvSpPr>
        <p:spPr>
          <a:xfrm>
            <a:off x="1835696" y="4869160"/>
            <a:ext cx="360040" cy="288032"/>
          </a:xfrm>
          <a:prstGeom prst="bentUpArrow">
            <a:avLst>
              <a:gd name="adj1" fmla="val 25000"/>
              <a:gd name="adj2" fmla="val 25000"/>
              <a:gd name="adj3" fmla="val 25000"/>
            </a:avLst>
          </a:prstGeom>
          <a:solidFill>
            <a:schemeClr val="bg1">
              <a:lumMod val="50000"/>
            </a:schemeClr>
          </a:solidFill>
          <a:ln w="25400" cap="flat">
            <a:solidFill>
              <a:srgbClr val="BBE0E3"/>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de-CH" sz="18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5062204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 calcmode="lin" valueType="num">
                                      <p:cBhvr additive="base">
                                        <p:cTn id="7" dur="500" fill="hold"/>
                                        <p:tgtEl>
                                          <p:spTgt spid="7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
                                            <p:txEl>
                                              <p:pRg st="1" end="1"/>
                                            </p:txEl>
                                          </p:spTgt>
                                        </p:tgtEl>
                                        <p:attrNameLst>
                                          <p:attrName>style.visibility</p:attrName>
                                        </p:attrNameLst>
                                      </p:cBhvr>
                                      <p:to>
                                        <p:strVal val="visible"/>
                                      </p:to>
                                    </p:set>
                                    <p:anim calcmode="lin" valueType="num">
                                      <p:cBhvr additive="base">
                                        <p:cTn id="13" dur="500" fill="hold"/>
                                        <p:tgtEl>
                                          <p:spTgt spid="7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
                                            <p:txEl>
                                              <p:pRg st="2" end="2"/>
                                            </p:txEl>
                                          </p:spTgt>
                                        </p:tgtEl>
                                        <p:attrNameLst>
                                          <p:attrName>style.visibility</p:attrName>
                                        </p:attrNameLst>
                                      </p:cBhvr>
                                      <p:to>
                                        <p:strVal val="visible"/>
                                      </p:to>
                                    </p:set>
                                    <p:anim calcmode="lin" valueType="num">
                                      <p:cBhvr additive="base">
                                        <p:cTn id="19" dur="500" fill="hold"/>
                                        <p:tgtEl>
                                          <p:spTgt spid="7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2">
                                            <p:txEl>
                                              <p:pRg st="3" end="3"/>
                                            </p:txEl>
                                          </p:spTgt>
                                        </p:tgtEl>
                                        <p:attrNameLst>
                                          <p:attrName>style.visibility</p:attrName>
                                        </p:attrNameLst>
                                      </p:cBhvr>
                                      <p:to>
                                        <p:strVal val="visible"/>
                                      </p:to>
                                    </p:set>
                                    <p:anim calcmode="lin" valueType="num">
                                      <p:cBhvr additive="base">
                                        <p:cTn id="25" dur="500" fill="hold"/>
                                        <p:tgtEl>
                                          <p:spTgt spid="7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2">
                                            <p:txEl>
                                              <p:pRg st="4" end="4"/>
                                            </p:txEl>
                                          </p:spTgt>
                                        </p:tgtEl>
                                        <p:attrNameLst>
                                          <p:attrName>style.visibility</p:attrName>
                                        </p:attrNameLst>
                                      </p:cBhvr>
                                      <p:to>
                                        <p:strVal val="visible"/>
                                      </p:to>
                                    </p:set>
                                    <p:anim calcmode="lin" valueType="num">
                                      <p:cBhvr additive="base">
                                        <p:cTn id="31" dur="500" fill="hold"/>
                                        <p:tgtEl>
                                          <p:spTgt spid="7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2">
                                            <p:txEl>
                                              <p:pRg st="5" end="5"/>
                                            </p:txEl>
                                          </p:spTgt>
                                        </p:tgtEl>
                                        <p:attrNameLst>
                                          <p:attrName>style.visibility</p:attrName>
                                        </p:attrNameLst>
                                      </p:cBhvr>
                                      <p:to>
                                        <p:strVal val="visible"/>
                                      </p:to>
                                    </p:set>
                                    <p:anim calcmode="lin" valueType="num">
                                      <p:cBhvr additive="base">
                                        <p:cTn id="37" dur="500" fill="hold"/>
                                        <p:tgtEl>
                                          <p:spTgt spid="7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2">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4" fill="hold" grpId="0" nodeType="afterEffect">
                                  <p:stCondLst>
                                    <p:cond delay="100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72">
                                            <p:txEl>
                                              <p:pRg st="6" end="6"/>
                                            </p:txEl>
                                          </p:spTgt>
                                        </p:tgtEl>
                                        <p:attrNameLst>
                                          <p:attrName>style.visibility</p:attrName>
                                        </p:attrNameLst>
                                      </p:cBhvr>
                                      <p:to>
                                        <p:strVal val="visible"/>
                                      </p:to>
                                    </p:set>
                                    <p:anim calcmode="lin" valueType="num">
                                      <p:cBhvr additive="base">
                                        <p:cTn id="48" dur="500" fill="hold"/>
                                        <p:tgtEl>
                                          <p:spTgt spid="72">
                                            <p:txEl>
                                              <p:pRg st="6" end="6"/>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7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72">
                                            <p:txEl>
                                              <p:pRg st="7" end="7"/>
                                            </p:txEl>
                                          </p:spTgt>
                                        </p:tgtEl>
                                        <p:attrNameLst>
                                          <p:attrName>style.visibility</p:attrName>
                                        </p:attrNameLst>
                                      </p:cBhvr>
                                      <p:to>
                                        <p:strVal val="visible"/>
                                      </p:to>
                                    </p:set>
                                    <p:anim calcmode="lin" valueType="num">
                                      <p:cBhvr additive="base">
                                        <p:cTn id="54" dur="500" fill="hold"/>
                                        <p:tgtEl>
                                          <p:spTgt spid="72">
                                            <p:txEl>
                                              <p:pRg st="7" end="7"/>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7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72">
                                            <p:txEl>
                                              <p:pRg st="8" end="8"/>
                                            </p:txEl>
                                          </p:spTgt>
                                        </p:tgtEl>
                                        <p:attrNameLst>
                                          <p:attrName>style.visibility</p:attrName>
                                        </p:attrNameLst>
                                      </p:cBhvr>
                                      <p:to>
                                        <p:strVal val="visible"/>
                                      </p:to>
                                    </p:set>
                                    <p:anim calcmode="lin" valueType="num">
                                      <p:cBhvr additive="base">
                                        <p:cTn id="60" dur="500" fill="hold"/>
                                        <p:tgtEl>
                                          <p:spTgt spid="72">
                                            <p:txEl>
                                              <p:pRg st="8" end="8"/>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7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16"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2" y="1520696"/>
            <a:ext cx="8229601" cy="927368"/>
          </a:xfrm>
          <a:prstGeom prst="rect">
            <a:avLst/>
          </a:prstGeom>
        </p:spPr>
        <p:txBody>
          <a:bodyPr lIns="0" tIns="0" rIns="0" bIns="0">
            <a:noAutofit/>
          </a:bodyPr>
          <a:lstStyle/>
          <a:p>
            <a:pPr algn="l" defTabSz="649223">
              <a:defRPr sz="1800"/>
            </a:pPr>
            <a:r>
              <a:rPr lang="fr-CH" sz="3200" b="1" dirty="0"/>
              <a:t>Exemple d’un cycle de vie</a:t>
            </a:r>
            <a:endParaRPr sz="3200" b="1" dirty="0"/>
          </a:p>
        </p:txBody>
      </p:sp>
      <p:sp>
        <p:nvSpPr>
          <p:cNvPr id="72" name="Shape 72"/>
          <p:cNvSpPr>
            <a:spLocks noGrp="1"/>
          </p:cNvSpPr>
          <p:nvPr>
            <p:ph type="body" idx="1"/>
            <p:custDataLst>
              <p:tags r:id="rId4"/>
            </p:custDataLst>
          </p:nvPr>
        </p:nvSpPr>
        <p:spPr>
          <a:xfrm>
            <a:off x="468312" y="2507673"/>
            <a:ext cx="8229601" cy="4107610"/>
          </a:xfrm>
          <a:prstGeom prst="rect">
            <a:avLst/>
          </a:prstGeom>
          <a:ln w="9525">
            <a:solidFill>
              <a:srgbClr val="FFFFFF"/>
            </a:solidFill>
            <a:miter lim="800000"/>
          </a:ln>
        </p:spPr>
        <p:txBody>
          <a:bodyPr lIns="0" tIns="0" rIns="0" bIns="0">
            <a:normAutofit/>
          </a:bodyPr>
          <a:lstStyle/>
          <a:p>
            <a:pPr marL="0" indent="0">
              <a:buNone/>
            </a:pPr>
            <a:endParaRPr lang="de-CH" dirty="0"/>
          </a:p>
          <a:p>
            <a:endParaRPr lang="de-CH" dirty="0"/>
          </a:p>
          <a:p>
            <a:endParaRPr lang="de-CH" dirty="0"/>
          </a:p>
          <a:p>
            <a:endParaRPr lang="de-CH" dirty="0"/>
          </a:p>
          <a:p>
            <a:endParaRPr lang="de-CH" dirty="0"/>
          </a:p>
          <a:p>
            <a:endParaRPr lang="de-CH" dirty="0"/>
          </a:p>
          <a:p>
            <a:pPr marL="0" indent="0">
              <a:buNone/>
            </a:pPr>
            <a:endParaRPr lang="de-CH" sz="2600" dirty="0">
              <a:solidFill>
                <a:srgbClr val="00B050"/>
              </a:solidFill>
            </a:endParaRPr>
          </a:p>
        </p:txBody>
      </p:sp>
      <p:pic>
        <p:nvPicPr>
          <p:cNvPr id="73" name="image2.png" descr="Balken_def"/>
          <p:cNvPicPr/>
          <p:nvPr>
            <p:custDataLst>
              <p:tags r:id="rId5"/>
            </p:custDataLst>
          </p:nvPr>
        </p:nvPicPr>
        <p:blipFill>
          <a:blip r:embed="rId17" cstate="print"/>
          <a:stretch>
            <a:fillRect/>
          </a:stretch>
        </p:blipFill>
        <p:spPr>
          <a:xfrm>
            <a:off x="5508104" y="6165303"/>
            <a:ext cx="3368676" cy="509589"/>
          </a:xfrm>
          <a:prstGeom prst="rect">
            <a:avLst/>
          </a:prstGeom>
          <a:ln w="12700">
            <a:miter lim="400000"/>
          </a:ln>
        </p:spPr>
      </p:pic>
      <p:sp>
        <p:nvSpPr>
          <p:cNvPr id="5" name="Textfeld 4">
            <a:extLst>
              <a:ext uri="{FF2B5EF4-FFF2-40B4-BE49-F238E27FC236}">
                <a16:creationId xmlns:a16="http://schemas.microsoft.com/office/drawing/2014/main" id="{DB5DE80F-E50A-5228-9E28-8B0576711BCB}"/>
              </a:ext>
            </a:extLst>
          </p:cNvPr>
          <p:cNvSpPr txBox="1"/>
          <p:nvPr>
            <p:custDataLst>
              <p:tags r:id="rId6"/>
            </p:custDataLst>
          </p:nvPr>
        </p:nvSpPr>
        <p:spPr>
          <a:xfrm>
            <a:off x="4162425" y="4538575"/>
            <a:ext cx="4714355" cy="1477325"/>
          </a:xfrm>
          <a:prstGeom prst="rect">
            <a:avLst/>
          </a:prstGeom>
          <a:noFill/>
          <a:ln w="1905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latinLnBrk="1" hangingPunct="0">
              <a:buFont typeface="Wingdings" panose="05000000000000000000" pitchFamily="2" charset="2"/>
              <a:buChar char="à"/>
              <a:tabLst>
                <a:tab pos="265113" algn="l"/>
              </a:tabLst>
            </a:pPr>
            <a:r>
              <a:rPr lang="fr-FR" b="1" dirty="0">
                <a:solidFill>
                  <a:srgbClr val="00B0F0"/>
                </a:solidFill>
                <a:latin typeface="Arial"/>
                <a:ea typeface="Arial"/>
                <a:cs typeface="Arial"/>
                <a:sym typeface="Arial"/>
              </a:rPr>
              <a:t>Les personnes (couple = 2 personnes) changent au cours de leur vie - les </a:t>
            </a:r>
          </a:p>
          <a:p>
            <a:pPr latinLnBrk="1" hangingPunct="0">
              <a:tabLst>
                <a:tab pos="265113" algn="l"/>
              </a:tabLst>
            </a:pPr>
            <a:r>
              <a:rPr lang="fr-FR" b="1" dirty="0">
                <a:solidFill>
                  <a:srgbClr val="00B0F0"/>
                </a:solidFill>
                <a:latin typeface="Arial"/>
                <a:ea typeface="Arial"/>
                <a:cs typeface="Arial"/>
                <a:sym typeface="Arial"/>
              </a:rPr>
              <a:t>	principes d'imposition ne changent </a:t>
            </a:r>
          </a:p>
          <a:p>
            <a:pPr latinLnBrk="1" hangingPunct="0">
              <a:tabLst>
                <a:tab pos="265113" algn="l"/>
              </a:tabLst>
            </a:pPr>
            <a:r>
              <a:rPr lang="fr-FR" b="1" dirty="0">
                <a:solidFill>
                  <a:srgbClr val="00B0F0"/>
                </a:solidFill>
                <a:latin typeface="Arial"/>
                <a:ea typeface="Arial"/>
                <a:cs typeface="Arial"/>
                <a:sym typeface="Arial"/>
              </a:rPr>
              <a:t>	que rarement de manière </a:t>
            </a:r>
            <a:r>
              <a:rPr lang="fr-FR" b="1" dirty="0" err="1">
                <a:solidFill>
                  <a:srgbClr val="00B0F0"/>
                </a:solidFill>
                <a:latin typeface="Arial"/>
                <a:ea typeface="Arial"/>
                <a:cs typeface="Arial"/>
                <a:sym typeface="Arial"/>
              </a:rPr>
              <a:t>fondamen</a:t>
            </a:r>
            <a:r>
              <a:rPr lang="fr-FR" b="1" dirty="0">
                <a:solidFill>
                  <a:srgbClr val="00B0F0"/>
                </a:solidFill>
                <a:latin typeface="Arial"/>
                <a:ea typeface="Arial"/>
                <a:cs typeface="Arial"/>
                <a:sym typeface="Arial"/>
              </a:rPr>
              <a:t>-</a:t>
            </a:r>
          </a:p>
          <a:p>
            <a:pPr latinLnBrk="1" hangingPunct="0">
              <a:tabLst>
                <a:tab pos="265113" algn="l"/>
              </a:tabLst>
            </a:pPr>
            <a:r>
              <a:rPr lang="fr-FR" b="1" dirty="0">
                <a:solidFill>
                  <a:srgbClr val="00B0F0"/>
                </a:solidFill>
                <a:latin typeface="Arial"/>
                <a:ea typeface="Arial"/>
                <a:cs typeface="Arial"/>
                <a:sym typeface="Arial"/>
              </a:rPr>
              <a:t>	tale !</a:t>
            </a:r>
            <a:endParaRPr kumimoji="0" lang="de-CH" sz="1800" b="1" i="0" u="none" strike="noStrike" cap="none" spc="0" normalizeH="0" baseline="0" dirty="0">
              <a:ln>
                <a:noFill/>
              </a:ln>
              <a:solidFill>
                <a:srgbClr val="00B0F0"/>
              </a:solidFill>
              <a:effectLst/>
              <a:uFillTx/>
              <a:latin typeface="Arial"/>
              <a:ea typeface="Arial"/>
              <a:cs typeface="Arial"/>
              <a:sym typeface="Arial"/>
            </a:endParaRPr>
          </a:p>
        </p:txBody>
      </p:sp>
      <p:cxnSp>
        <p:nvCxnSpPr>
          <p:cNvPr id="9" name="Gerader Verbinder 8">
            <a:extLst>
              <a:ext uri="{FF2B5EF4-FFF2-40B4-BE49-F238E27FC236}">
                <a16:creationId xmlns:a16="http://schemas.microsoft.com/office/drawing/2014/main" id="{05C63F7D-8EF2-B682-1AAC-663464930E05}"/>
              </a:ext>
            </a:extLst>
          </p:cNvPr>
          <p:cNvCxnSpPr>
            <a:cxnSpLocks/>
          </p:cNvCxnSpPr>
          <p:nvPr>
            <p:custDataLst>
              <p:tags r:id="rId7"/>
            </p:custDataLst>
          </p:nvPr>
        </p:nvCxnSpPr>
        <p:spPr>
          <a:xfrm>
            <a:off x="524452" y="2708920"/>
            <a:ext cx="6912768" cy="0"/>
          </a:xfrm>
          <a:prstGeom prst="line">
            <a:avLst/>
          </a:prstGeom>
          <a:noFill/>
          <a:ln w="25400" cap="flat">
            <a:solidFill>
              <a:schemeClr val="bg1">
                <a:lumMod val="6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3" name="Freihandform: Form 12">
            <a:extLst>
              <a:ext uri="{FF2B5EF4-FFF2-40B4-BE49-F238E27FC236}">
                <a16:creationId xmlns:a16="http://schemas.microsoft.com/office/drawing/2014/main" id="{F16DD6E0-0B7E-424C-33DB-EA7692BC3598}"/>
              </a:ext>
            </a:extLst>
          </p:cNvPr>
          <p:cNvSpPr/>
          <p:nvPr>
            <p:custDataLst>
              <p:tags r:id="rId8"/>
            </p:custDataLst>
          </p:nvPr>
        </p:nvSpPr>
        <p:spPr>
          <a:xfrm>
            <a:off x="549310" y="2981106"/>
            <a:ext cx="6887910" cy="769121"/>
          </a:xfrm>
          <a:custGeom>
            <a:avLst/>
            <a:gdLst>
              <a:gd name="connsiteX0" fmla="*/ 0 w 6887910"/>
              <a:gd name="connsiteY0" fmla="*/ 384560 h 769121"/>
              <a:gd name="connsiteX1" fmla="*/ 119641 w 6887910"/>
              <a:gd name="connsiteY1" fmla="*/ 358923 h 769121"/>
              <a:gd name="connsiteX2" fmla="*/ 188007 w 6887910"/>
              <a:gd name="connsiteY2" fmla="*/ 333286 h 769121"/>
              <a:gd name="connsiteX3" fmla="*/ 256374 w 6887910"/>
              <a:gd name="connsiteY3" fmla="*/ 341831 h 769121"/>
              <a:gd name="connsiteX4" fmla="*/ 350377 w 6887910"/>
              <a:gd name="connsiteY4" fmla="*/ 393106 h 769121"/>
              <a:gd name="connsiteX5" fmla="*/ 461473 w 6887910"/>
              <a:gd name="connsiteY5" fmla="*/ 435835 h 769121"/>
              <a:gd name="connsiteX6" fmla="*/ 538385 w 6887910"/>
              <a:gd name="connsiteY6" fmla="*/ 546931 h 769121"/>
              <a:gd name="connsiteX7" fmla="*/ 623843 w 6887910"/>
              <a:gd name="connsiteY7" fmla="*/ 640934 h 769121"/>
              <a:gd name="connsiteX8" fmla="*/ 786213 w 6887910"/>
              <a:gd name="connsiteY8" fmla="*/ 760575 h 769121"/>
              <a:gd name="connsiteX9" fmla="*/ 820396 w 6887910"/>
              <a:gd name="connsiteY9" fmla="*/ 769121 h 769121"/>
              <a:gd name="connsiteX10" fmla="*/ 982766 w 6887910"/>
              <a:gd name="connsiteY10" fmla="*/ 760575 h 769121"/>
              <a:gd name="connsiteX11" fmla="*/ 1051133 w 6887910"/>
              <a:gd name="connsiteY11" fmla="*/ 683663 h 769121"/>
              <a:gd name="connsiteX12" fmla="*/ 1170774 w 6887910"/>
              <a:gd name="connsiteY12" fmla="*/ 555476 h 769121"/>
              <a:gd name="connsiteX13" fmla="*/ 1196411 w 6887910"/>
              <a:gd name="connsiteY13" fmla="*/ 538385 h 769121"/>
              <a:gd name="connsiteX14" fmla="*/ 1222048 w 6887910"/>
              <a:gd name="connsiteY14" fmla="*/ 512747 h 769121"/>
              <a:gd name="connsiteX15" fmla="*/ 1324598 w 6887910"/>
              <a:gd name="connsiteY15" fmla="*/ 470018 h 769121"/>
              <a:gd name="connsiteX16" fmla="*/ 1375873 w 6887910"/>
              <a:gd name="connsiteY16" fmla="*/ 452927 h 769121"/>
              <a:gd name="connsiteX17" fmla="*/ 1683521 w 6887910"/>
              <a:gd name="connsiteY17" fmla="*/ 444381 h 769121"/>
              <a:gd name="connsiteX18" fmla="*/ 1751888 w 6887910"/>
              <a:gd name="connsiteY18" fmla="*/ 418744 h 769121"/>
              <a:gd name="connsiteX19" fmla="*/ 1786071 w 6887910"/>
              <a:gd name="connsiteY19" fmla="*/ 384560 h 769121"/>
              <a:gd name="connsiteX20" fmla="*/ 1820254 w 6887910"/>
              <a:gd name="connsiteY20" fmla="*/ 358923 h 769121"/>
              <a:gd name="connsiteX21" fmla="*/ 1888620 w 6887910"/>
              <a:gd name="connsiteY21" fmla="*/ 247828 h 769121"/>
              <a:gd name="connsiteX22" fmla="*/ 1931349 w 6887910"/>
              <a:gd name="connsiteY22" fmla="*/ 205099 h 769121"/>
              <a:gd name="connsiteX23" fmla="*/ 1982624 w 6887910"/>
              <a:gd name="connsiteY23" fmla="*/ 153824 h 769121"/>
              <a:gd name="connsiteX24" fmla="*/ 2187723 w 6887910"/>
              <a:gd name="connsiteY24" fmla="*/ 128187 h 769121"/>
              <a:gd name="connsiteX25" fmla="*/ 2333002 w 6887910"/>
              <a:gd name="connsiteY25" fmla="*/ 153824 h 769121"/>
              <a:gd name="connsiteX26" fmla="*/ 2435551 w 6887910"/>
              <a:gd name="connsiteY26" fmla="*/ 256374 h 769121"/>
              <a:gd name="connsiteX27" fmla="*/ 2461189 w 6887910"/>
              <a:gd name="connsiteY27" fmla="*/ 282011 h 769121"/>
              <a:gd name="connsiteX28" fmla="*/ 2512463 w 6887910"/>
              <a:gd name="connsiteY28" fmla="*/ 350377 h 769121"/>
              <a:gd name="connsiteX29" fmla="*/ 2632105 w 6887910"/>
              <a:gd name="connsiteY29" fmla="*/ 410198 h 769121"/>
              <a:gd name="connsiteX30" fmla="*/ 2691925 w 6887910"/>
              <a:gd name="connsiteY30" fmla="*/ 418744 h 769121"/>
              <a:gd name="connsiteX31" fmla="*/ 2991028 w 6887910"/>
              <a:gd name="connsiteY31" fmla="*/ 358923 h 769121"/>
              <a:gd name="connsiteX32" fmla="*/ 3076486 w 6887910"/>
              <a:gd name="connsiteY32" fmla="*/ 316194 h 769121"/>
              <a:gd name="connsiteX33" fmla="*/ 3230310 w 6887910"/>
              <a:gd name="connsiteY33" fmla="*/ 239282 h 769121"/>
              <a:gd name="connsiteX34" fmla="*/ 3298677 w 6887910"/>
              <a:gd name="connsiteY34" fmla="*/ 153824 h 769121"/>
              <a:gd name="connsiteX35" fmla="*/ 3367043 w 6887910"/>
              <a:gd name="connsiteY35" fmla="*/ 85458 h 769121"/>
              <a:gd name="connsiteX36" fmla="*/ 3426863 w 6887910"/>
              <a:gd name="connsiteY36" fmla="*/ 34183 h 769121"/>
              <a:gd name="connsiteX37" fmla="*/ 3520867 w 6887910"/>
              <a:gd name="connsiteY37" fmla="*/ 0 h 769121"/>
              <a:gd name="connsiteX38" fmla="*/ 3862699 w 6887910"/>
              <a:gd name="connsiteY38" fmla="*/ 51274 h 769121"/>
              <a:gd name="connsiteX39" fmla="*/ 3982340 w 6887910"/>
              <a:gd name="connsiteY39" fmla="*/ 102549 h 769121"/>
              <a:gd name="connsiteX40" fmla="*/ 4025069 w 6887910"/>
              <a:gd name="connsiteY40" fmla="*/ 162370 h 769121"/>
              <a:gd name="connsiteX41" fmla="*/ 4119073 w 6887910"/>
              <a:gd name="connsiteY41" fmla="*/ 273465 h 769121"/>
              <a:gd name="connsiteX42" fmla="*/ 4187439 w 6887910"/>
              <a:gd name="connsiteY42" fmla="*/ 350377 h 769121"/>
              <a:gd name="connsiteX43" fmla="*/ 4221622 w 6887910"/>
              <a:gd name="connsiteY43" fmla="*/ 376015 h 769121"/>
              <a:gd name="connsiteX44" fmla="*/ 4264351 w 6887910"/>
              <a:gd name="connsiteY44" fmla="*/ 418744 h 769121"/>
              <a:gd name="connsiteX45" fmla="*/ 4401084 w 6887910"/>
              <a:gd name="connsiteY45" fmla="*/ 487110 h 769121"/>
              <a:gd name="connsiteX46" fmla="*/ 4486542 w 6887910"/>
              <a:gd name="connsiteY46" fmla="*/ 529839 h 769121"/>
              <a:gd name="connsiteX47" fmla="*/ 4606183 w 6887910"/>
              <a:gd name="connsiteY47" fmla="*/ 521293 h 769121"/>
              <a:gd name="connsiteX48" fmla="*/ 4819828 w 6887910"/>
              <a:gd name="connsiteY48" fmla="*/ 401652 h 769121"/>
              <a:gd name="connsiteX49" fmla="*/ 4871103 w 6887910"/>
              <a:gd name="connsiteY49" fmla="*/ 350377 h 769121"/>
              <a:gd name="connsiteX50" fmla="*/ 5059110 w 6887910"/>
              <a:gd name="connsiteY50" fmla="*/ 273465 h 769121"/>
              <a:gd name="connsiteX51" fmla="*/ 5204389 w 6887910"/>
              <a:gd name="connsiteY51" fmla="*/ 239282 h 769121"/>
              <a:gd name="connsiteX52" fmla="*/ 5452217 w 6887910"/>
              <a:gd name="connsiteY52" fmla="*/ 273465 h 769121"/>
              <a:gd name="connsiteX53" fmla="*/ 5494946 w 6887910"/>
              <a:gd name="connsiteY53" fmla="*/ 290557 h 769121"/>
              <a:gd name="connsiteX54" fmla="*/ 5571858 w 6887910"/>
              <a:gd name="connsiteY54" fmla="*/ 316194 h 769121"/>
              <a:gd name="connsiteX55" fmla="*/ 5708591 w 6887910"/>
              <a:gd name="connsiteY55" fmla="*/ 384560 h 769121"/>
              <a:gd name="connsiteX56" fmla="*/ 5794048 w 6887910"/>
              <a:gd name="connsiteY56" fmla="*/ 401652 h 769121"/>
              <a:gd name="connsiteX57" fmla="*/ 5896598 w 6887910"/>
              <a:gd name="connsiteY57" fmla="*/ 384560 h 769121"/>
              <a:gd name="connsiteX58" fmla="*/ 6024785 w 6887910"/>
              <a:gd name="connsiteY58" fmla="*/ 290557 h 769121"/>
              <a:gd name="connsiteX59" fmla="*/ 6101697 w 6887910"/>
              <a:gd name="connsiteY59" fmla="*/ 247828 h 769121"/>
              <a:gd name="connsiteX60" fmla="*/ 6195701 w 6887910"/>
              <a:gd name="connsiteY60" fmla="*/ 222190 h 769121"/>
              <a:gd name="connsiteX61" fmla="*/ 6255521 w 6887910"/>
              <a:gd name="connsiteY61" fmla="*/ 213645 h 769121"/>
              <a:gd name="connsiteX62" fmla="*/ 6383708 w 6887910"/>
              <a:gd name="connsiteY62" fmla="*/ 188007 h 769121"/>
              <a:gd name="connsiteX63" fmla="*/ 6520441 w 6887910"/>
              <a:gd name="connsiteY63" fmla="*/ 213645 h 769121"/>
              <a:gd name="connsiteX64" fmla="*/ 6597353 w 6887910"/>
              <a:gd name="connsiteY64" fmla="*/ 256374 h 769121"/>
              <a:gd name="connsiteX65" fmla="*/ 6708448 w 6887910"/>
              <a:gd name="connsiteY65" fmla="*/ 307648 h 769121"/>
              <a:gd name="connsiteX66" fmla="*/ 6810998 w 6887910"/>
              <a:gd name="connsiteY66" fmla="*/ 299103 h 769121"/>
              <a:gd name="connsiteX67" fmla="*/ 6836635 w 6887910"/>
              <a:gd name="connsiteY67" fmla="*/ 290557 h 769121"/>
              <a:gd name="connsiteX68" fmla="*/ 6879364 w 6887910"/>
              <a:gd name="connsiteY68" fmla="*/ 299103 h 769121"/>
              <a:gd name="connsiteX69" fmla="*/ 6887910 w 6887910"/>
              <a:gd name="connsiteY69" fmla="*/ 299103 h 76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887910" h="769121">
                <a:moveTo>
                  <a:pt x="0" y="384560"/>
                </a:moveTo>
                <a:cubicBezTo>
                  <a:pt x="39880" y="376014"/>
                  <a:pt x="80292" y="369654"/>
                  <a:pt x="119641" y="358923"/>
                </a:cubicBezTo>
                <a:cubicBezTo>
                  <a:pt x="143122" y="352519"/>
                  <a:pt x="163857" y="336305"/>
                  <a:pt x="188007" y="333286"/>
                </a:cubicBezTo>
                <a:lnTo>
                  <a:pt x="256374" y="341831"/>
                </a:lnTo>
                <a:cubicBezTo>
                  <a:pt x="287708" y="358923"/>
                  <a:pt x="317930" y="378234"/>
                  <a:pt x="350377" y="393106"/>
                </a:cubicBezTo>
                <a:cubicBezTo>
                  <a:pt x="386446" y="409637"/>
                  <a:pt x="428728" y="413430"/>
                  <a:pt x="461473" y="435835"/>
                </a:cubicBezTo>
                <a:cubicBezTo>
                  <a:pt x="490625" y="455781"/>
                  <a:pt x="516803" y="515757"/>
                  <a:pt x="538385" y="546931"/>
                </a:cubicBezTo>
                <a:cubicBezTo>
                  <a:pt x="598958" y="634425"/>
                  <a:pt x="566495" y="594339"/>
                  <a:pt x="623843" y="640934"/>
                </a:cubicBezTo>
                <a:cubicBezTo>
                  <a:pt x="688748" y="693670"/>
                  <a:pt x="716294" y="728794"/>
                  <a:pt x="786213" y="760575"/>
                </a:cubicBezTo>
                <a:cubicBezTo>
                  <a:pt x="796905" y="765435"/>
                  <a:pt x="809002" y="766272"/>
                  <a:pt x="820396" y="769121"/>
                </a:cubicBezTo>
                <a:lnTo>
                  <a:pt x="982766" y="760575"/>
                </a:lnTo>
                <a:cubicBezTo>
                  <a:pt x="1012648" y="752208"/>
                  <a:pt x="1032810" y="708094"/>
                  <a:pt x="1051133" y="683663"/>
                </a:cubicBezTo>
                <a:cubicBezTo>
                  <a:pt x="1080797" y="644110"/>
                  <a:pt x="1137981" y="577338"/>
                  <a:pt x="1170774" y="555476"/>
                </a:cubicBezTo>
                <a:cubicBezTo>
                  <a:pt x="1179320" y="549779"/>
                  <a:pt x="1188521" y="544960"/>
                  <a:pt x="1196411" y="538385"/>
                </a:cubicBezTo>
                <a:cubicBezTo>
                  <a:pt x="1205695" y="530648"/>
                  <a:pt x="1211384" y="518434"/>
                  <a:pt x="1222048" y="512747"/>
                </a:cubicBezTo>
                <a:cubicBezTo>
                  <a:pt x="1254723" y="495320"/>
                  <a:pt x="1289466" y="481728"/>
                  <a:pt x="1324598" y="470018"/>
                </a:cubicBezTo>
                <a:cubicBezTo>
                  <a:pt x="1341690" y="464321"/>
                  <a:pt x="1357903" y="454211"/>
                  <a:pt x="1375873" y="452927"/>
                </a:cubicBezTo>
                <a:cubicBezTo>
                  <a:pt x="1478201" y="445618"/>
                  <a:pt x="1580972" y="447230"/>
                  <a:pt x="1683521" y="444381"/>
                </a:cubicBezTo>
                <a:cubicBezTo>
                  <a:pt x="1706310" y="435835"/>
                  <a:pt x="1730865" y="431008"/>
                  <a:pt x="1751888" y="418744"/>
                </a:cubicBezTo>
                <a:cubicBezTo>
                  <a:pt x="1765807" y="410624"/>
                  <a:pt x="1773944" y="395171"/>
                  <a:pt x="1786071" y="384560"/>
                </a:cubicBezTo>
                <a:cubicBezTo>
                  <a:pt x="1796790" y="375181"/>
                  <a:pt x="1808860" y="367469"/>
                  <a:pt x="1820254" y="358923"/>
                </a:cubicBezTo>
                <a:cubicBezTo>
                  <a:pt x="1843043" y="321891"/>
                  <a:pt x="1857874" y="278574"/>
                  <a:pt x="1888620" y="247828"/>
                </a:cubicBezTo>
                <a:cubicBezTo>
                  <a:pt x="1902863" y="233585"/>
                  <a:pt x="1918983" y="220999"/>
                  <a:pt x="1931349" y="205099"/>
                </a:cubicBezTo>
                <a:cubicBezTo>
                  <a:pt x="1957006" y="172112"/>
                  <a:pt x="1934179" y="164023"/>
                  <a:pt x="1982624" y="153824"/>
                </a:cubicBezTo>
                <a:cubicBezTo>
                  <a:pt x="2017008" y="146585"/>
                  <a:pt x="2139399" y="133556"/>
                  <a:pt x="2187723" y="128187"/>
                </a:cubicBezTo>
                <a:cubicBezTo>
                  <a:pt x="2236149" y="136733"/>
                  <a:pt x="2286351" y="138274"/>
                  <a:pt x="2333002" y="153824"/>
                </a:cubicBezTo>
                <a:cubicBezTo>
                  <a:pt x="2388938" y="172469"/>
                  <a:pt x="2402404" y="214940"/>
                  <a:pt x="2435551" y="256374"/>
                </a:cubicBezTo>
                <a:cubicBezTo>
                  <a:pt x="2443101" y="265811"/>
                  <a:pt x="2453536" y="272657"/>
                  <a:pt x="2461189" y="282011"/>
                </a:cubicBezTo>
                <a:cubicBezTo>
                  <a:pt x="2479227" y="304058"/>
                  <a:pt x="2488037" y="335721"/>
                  <a:pt x="2512463" y="350377"/>
                </a:cubicBezTo>
                <a:cubicBezTo>
                  <a:pt x="2554230" y="375438"/>
                  <a:pt x="2582273" y="394626"/>
                  <a:pt x="2632105" y="410198"/>
                </a:cubicBezTo>
                <a:cubicBezTo>
                  <a:pt x="2651331" y="416206"/>
                  <a:pt x="2671985" y="415895"/>
                  <a:pt x="2691925" y="418744"/>
                </a:cubicBezTo>
                <a:cubicBezTo>
                  <a:pt x="2734324" y="411370"/>
                  <a:pt x="2924033" y="383285"/>
                  <a:pt x="2991028" y="358923"/>
                </a:cubicBezTo>
                <a:cubicBezTo>
                  <a:pt x="3020959" y="348039"/>
                  <a:pt x="3047492" y="329373"/>
                  <a:pt x="3076486" y="316194"/>
                </a:cubicBezTo>
                <a:cubicBezTo>
                  <a:pt x="3115999" y="298234"/>
                  <a:pt x="3193707" y="275885"/>
                  <a:pt x="3230310" y="239282"/>
                </a:cubicBezTo>
                <a:cubicBezTo>
                  <a:pt x="3256105" y="213487"/>
                  <a:pt x="3272882" y="179619"/>
                  <a:pt x="3298677" y="153824"/>
                </a:cubicBezTo>
                <a:cubicBezTo>
                  <a:pt x="3321466" y="131035"/>
                  <a:pt x="3343483" y="107448"/>
                  <a:pt x="3367043" y="85458"/>
                </a:cubicBezTo>
                <a:cubicBezTo>
                  <a:pt x="3386242" y="67538"/>
                  <a:pt x="3403905" y="46937"/>
                  <a:pt x="3426863" y="34183"/>
                </a:cubicBezTo>
                <a:cubicBezTo>
                  <a:pt x="3456009" y="17991"/>
                  <a:pt x="3489532" y="11394"/>
                  <a:pt x="3520867" y="0"/>
                </a:cubicBezTo>
                <a:cubicBezTo>
                  <a:pt x="3634811" y="17091"/>
                  <a:pt x="3750224" y="26280"/>
                  <a:pt x="3862699" y="51274"/>
                </a:cubicBezTo>
                <a:cubicBezTo>
                  <a:pt x="3905054" y="60686"/>
                  <a:pt x="3946531" y="78048"/>
                  <a:pt x="3982340" y="102549"/>
                </a:cubicBezTo>
                <a:cubicBezTo>
                  <a:pt x="4002564" y="116386"/>
                  <a:pt x="4009761" y="143235"/>
                  <a:pt x="4025069" y="162370"/>
                </a:cubicBezTo>
                <a:cubicBezTo>
                  <a:pt x="4055373" y="200250"/>
                  <a:pt x="4088018" y="236199"/>
                  <a:pt x="4119073" y="273465"/>
                </a:cubicBezTo>
                <a:cubicBezTo>
                  <a:pt x="4149636" y="310140"/>
                  <a:pt x="4152450" y="319761"/>
                  <a:pt x="4187439" y="350377"/>
                </a:cubicBezTo>
                <a:cubicBezTo>
                  <a:pt x="4198158" y="359756"/>
                  <a:pt x="4210977" y="366552"/>
                  <a:pt x="4221622" y="376015"/>
                </a:cubicBezTo>
                <a:cubicBezTo>
                  <a:pt x="4236677" y="389397"/>
                  <a:pt x="4247224" y="408142"/>
                  <a:pt x="4264351" y="418744"/>
                </a:cubicBezTo>
                <a:cubicBezTo>
                  <a:pt x="4307678" y="445566"/>
                  <a:pt x="4355506" y="464321"/>
                  <a:pt x="4401084" y="487110"/>
                </a:cubicBezTo>
                <a:lnTo>
                  <a:pt x="4486542" y="529839"/>
                </a:lnTo>
                <a:cubicBezTo>
                  <a:pt x="4526422" y="526990"/>
                  <a:pt x="4568253" y="533936"/>
                  <a:pt x="4606183" y="521293"/>
                </a:cubicBezTo>
                <a:cubicBezTo>
                  <a:pt x="4682201" y="495954"/>
                  <a:pt x="4752770" y="446357"/>
                  <a:pt x="4819828" y="401652"/>
                </a:cubicBezTo>
                <a:cubicBezTo>
                  <a:pt x="4836327" y="376905"/>
                  <a:pt x="4840483" y="364510"/>
                  <a:pt x="4871103" y="350377"/>
                </a:cubicBezTo>
                <a:cubicBezTo>
                  <a:pt x="4932581" y="322002"/>
                  <a:pt x="4993421" y="289886"/>
                  <a:pt x="5059110" y="273465"/>
                </a:cubicBezTo>
                <a:cubicBezTo>
                  <a:pt x="5152956" y="250005"/>
                  <a:pt x="5104546" y="261470"/>
                  <a:pt x="5204389" y="239282"/>
                </a:cubicBezTo>
                <a:cubicBezTo>
                  <a:pt x="5307512" y="251181"/>
                  <a:pt x="5371318" y="243127"/>
                  <a:pt x="5452217" y="273465"/>
                </a:cubicBezTo>
                <a:cubicBezTo>
                  <a:pt x="5466580" y="278851"/>
                  <a:pt x="5480499" y="285398"/>
                  <a:pt x="5494946" y="290557"/>
                </a:cubicBezTo>
                <a:cubicBezTo>
                  <a:pt x="5520396" y="299646"/>
                  <a:pt x="5546671" y="306399"/>
                  <a:pt x="5571858" y="316194"/>
                </a:cubicBezTo>
                <a:cubicBezTo>
                  <a:pt x="5686906" y="360935"/>
                  <a:pt x="5610372" y="335451"/>
                  <a:pt x="5708591" y="384560"/>
                </a:cubicBezTo>
                <a:cubicBezTo>
                  <a:pt x="5732457" y="396493"/>
                  <a:pt x="5772000" y="398502"/>
                  <a:pt x="5794048" y="401652"/>
                </a:cubicBezTo>
                <a:cubicBezTo>
                  <a:pt x="5828231" y="395955"/>
                  <a:pt x="5864609" y="397889"/>
                  <a:pt x="5896598" y="384560"/>
                </a:cubicBezTo>
                <a:cubicBezTo>
                  <a:pt x="6015997" y="334811"/>
                  <a:pt x="5968099" y="337796"/>
                  <a:pt x="6024785" y="290557"/>
                </a:cubicBezTo>
                <a:cubicBezTo>
                  <a:pt x="6043210" y="275202"/>
                  <a:pt x="6084235" y="255104"/>
                  <a:pt x="6101697" y="247828"/>
                </a:cubicBezTo>
                <a:cubicBezTo>
                  <a:pt x="6135078" y="233919"/>
                  <a:pt x="6160841" y="228000"/>
                  <a:pt x="6195701" y="222190"/>
                </a:cubicBezTo>
                <a:cubicBezTo>
                  <a:pt x="6215569" y="218879"/>
                  <a:pt x="6235770" y="217595"/>
                  <a:pt x="6255521" y="213645"/>
                </a:cubicBezTo>
                <a:lnTo>
                  <a:pt x="6383708" y="188007"/>
                </a:lnTo>
                <a:cubicBezTo>
                  <a:pt x="6429286" y="196553"/>
                  <a:pt x="6475703" y="201444"/>
                  <a:pt x="6520441" y="213645"/>
                </a:cubicBezTo>
                <a:cubicBezTo>
                  <a:pt x="6564874" y="225763"/>
                  <a:pt x="6564432" y="238417"/>
                  <a:pt x="6597353" y="256374"/>
                </a:cubicBezTo>
                <a:cubicBezTo>
                  <a:pt x="6653784" y="287155"/>
                  <a:pt x="6657510" y="287273"/>
                  <a:pt x="6708448" y="307648"/>
                </a:cubicBezTo>
                <a:cubicBezTo>
                  <a:pt x="6742631" y="304800"/>
                  <a:pt x="6776997" y="303636"/>
                  <a:pt x="6810998" y="299103"/>
                </a:cubicBezTo>
                <a:cubicBezTo>
                  <a:pt x="6819927" y="297913"/>
                  <a:pt x="6827627" y="290557"/>
                  <a:pt x="6836635" y="290557"/>
                </a:cubicBezTo>
                <a:cubicBezTo>
                  <a:pt x="6851160" y="290557"/>
                  <a:pt x="6865037" y="296715"/>
                  <a:pt x="6879364" y="299103"/>
                </a:cubicBezTo>
                <a:cubicBezTo>
                  <a:pt x="6882174" y="299571"/>
                  <a:pt x="6885061" y="299103"/>
                  <a:pt x="6887910" y="299103"/>
                </a:cubicBezTo>
              </a:path>
            </a:pathLst>
          </a:custGeom>
          <a:noFill/>
          <a:ln w="25400" cap="flat">
            <a:solidFill>
              <a:srgbClr val="0070C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de-CH" sz="1800" b="0" i="0" u="none" strike="noStrike" cap="none" spc="0" normalizeH="0" baseline="0">
              <a:ln>
                <a:noFill/>
              </a:ln>
              <a:solidFill>
                <a:srgbClr val="000000"/>
              </a:solidFill>
              <a:effectLst/>
              <a:uFillTx/>
            </a:endParaRPr>
          </a:p>
        </p:txBody>
      </p:sp>
      <p:cxnSp>
        <p:nvCxnSpPr>
          <p:cNvPr id="14" name="Gerader Verbinder 13">
            <a:extLst>
              <a:ext uri="{FF2B5EF4-FFF2-40B4-BE49-F238E27FC236}">
                <a16:creationId xmlns:a16="http://schemas.microsoft.com/office/drawing/2014/main" id="{7F53C66E-5822-146D-50C3-519A4F3BEB8B}"/>
              </a:ext>
            </a:extLst>
          </p:cNvPr>
          <p:cNvCxnSpPr>
            <a:cxnSpLocks/>
          </p:cNvCxnSpPr>
          <p:nvPr>
            <p:custDataLst>
              <p:tags r:id="rId9"/>
            </p:custDataLst>
          </p:nvPr>
        </p:nvCxnSpPr>
        <p:spPr>
          <a:xfrm>
            <a:off x="1443042" y="4005064"/>
            <a:ext cx="5994178" cy="0"/>
          </a:xfrm>
          <a:prstGeom prst="line">
            <a:avLst/>
          </a:prstGeom>
          <a:noFill/>
          <a:ln w="25400" cap="flat">
            <a:solidFill>
              <a:srgbClr val="FF0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6" name="ZoneTexte 5">
            <a:extLst>
              <a:ext uri="{FF2B5EF4-FFF2-40B4-BE49-F238E27FC236}">
                <a16:creationId xmlns:a16="http://schemas.microsoft.com/office/drawing/2014/main" id="{AC246956-E026-6D50-4246-52F262C8827A}"/>
              </a:ext>
            </a:extLst>
          </p:cNvPr>
          <p:cNvSpPr txBox="1"/>
          <p:nvPr>
            <p:custDataLst>
              <p:tags r:id="rId10"/>
            </p:custDataLst>
          </p:nvPr>
        </p:nvSpPr>
        <p:spPr>
          <a:xfrm>
            <a:off x="7679392" y="2555032"/>
            <a:ext cx="1042249" cy="3077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180000"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1400" b="0" i="0" u="none" strike="noStrike" cap="none" spc="0" normalizeH="0" baseline="0" dirty="0">
                <a:ln>
                  <a:noFill/>
                </a:ln>
                <a:solidFill>
                  <a:schemeClr val="bg1">
                    <a:lumMod val="50000"/>
                  </a:schemeClr>
                </a:solidFill>
                <a:effectLst/>
                <a:uFillTx/>
                <a:latin typeface="Arial"/>
                <a:ea typeface="Arial"/>
                <a:cs typeface="Arial"/>
                <a:sym typeface="Arial"/>
              </a:rPr>
              <a:t>(plus) rare</a:t>
            </a:r>
            <a:endParaRPr kumimoji="0" lang="fr-FR" sz="1400" b="0" i="0" u="none" strike="noStrike" cap="none" spc="0" normalizeH="0" baseline="0" dirty="0">
              <a:ln>
                <a:noFill/>
              </a:ln>
              <a:solidFill>
                <a:schemeClr val="bg1">
                  <a:lumMod val="50000"/>
                </a:schemeClr>
              </a:solidFill>
              <a:effectLst/>
              <a:uFillTx/>
              <a:latin typeface="Arial"/>
              <a:ea typeface="Arial"/>
              <a:cs typeface="Arial"/>
              <a:sym typeface="Arial"/>
            </a:endParaRPr>
          </a:p>
        </p:txBody>
      </p:sp>
      <p:sp>
        <p:nvSpPr>
          <p:cNvPr id="7" name="ZoneTexte 6">
            <a:extLst>
              <a:ext uri="{FF2B5EF4-FFF2-40B4-BE49-F238E27FC236}">
                <a16:creationId xmlns:a16="http://schemas.microsoft.com/office/drawing/2014/main" id="{002312A4-EE3F-3AC7-0CFE-1DA3EA3DD411}"/>
              </a:ext>
            </a:extLst>
          </p:cNvPr>
          <p:cNvSpPr txBox="1"/>
          <p:nvPr>
            <p:custDataLst>
              <p:tags r:id="rId11"/>
            </p:custDataLst>
          </p:nvPr>
        </p:nvSpPr>
        <p:spPr>
          <a:xfrm>
            <a:off x="7703296" y="3018350"/>
            <a:ext cx="1440704" cy="3077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1400" b="0" i="0" u="none" strike="noStrike" cap="none" spc="0" normalizeH="0" baseline="0" dirty="0">
                <a:ln>
                  <a:noFill/>
                </a:ln>
                <a:solidFill>
                  <a:srgbClr val="0070C0"/>
                </a:solidFill>
                <a:effectLst/>
                <a:uFillTx/>
                <a:latin typeface="Arial"/>
                <a:ea typeface="Arial"/>
                <a:cs typeface="Arial"/>
                <a:sym typeface="Arial"/>
              </a:rPr>
              <a:t>(plus) fréquente</a:t>
            </a:r>
            <a:endParaRPr kumimoji="0" lang="fr-FR" sz="1400" b="0" i="0" u="none" strike="noStrike" cap="none" spc="0" normalizeH="0" baseline="0" dirty="0">
              <a:ln>
                <a:noFill/>
              </a:ln>
              <a:solidFill>
                <a:srgbClr val="0070C0"/>
              </a:solidFill>
              <a:effectLst/>
              <a:uFillTx/>
              <a:latin typeface="Arial"/>
              <a:ea typeface="Arial"/>
              <a:cs typeface="Arial"/>
              <a:sym typeface="Arial"/>
            </a:endParaRPr>
          </a:p>
        </p:txBody>
      </p:sp>
      <p:sp>
        <p:nvSpPr>
          <p:cNvPr id="8" name="ZoneTexte 7">
            <a:extLst>
              <a:ext uri="{FF2B5EF4-FFF2-40B4-BE49-F238E27FC236}">
                <a16:creationId xmlns:a16="http://schemas.microsoft.com/office/drawing/2014/main" id="{1BF25D27-836C-D568-20B9-39D8C23BECAB}"/>
              </a:ext>
            </a:extLst>
          </p:cNvPr>
          <p:cNvSpPr txBox="1"/>
          <p:nvPr>
            <p:custDataLst>
              <p:tags r:id="rId12"/>
            </p:custDataLst>
          </p:nvPr>
        </p:nvSpPr>
        <p:spPr>
          <a:xfrm>
            <a:off x="7725781" y="3497267"/>
            <a:ext cx="1097269" cy="3077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144000"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fr-CH" sz="1400" dirty="0">
                <a:solidFill>
                  <a:srgbClr val="000000"/>
                </a:solidFill>
                <a:latin typeface="Arial"/>
                <a:ea typeface="Arial"/>
                <a:cs typeface="Arial"/>
                <a:sym typeface="Arial"/>
              </a:rPr>
              <a:t>l</a:t>
            </a:r>
            <a:r>
              <a:rPr kumimoji="0" lang="fr-CH" sz="1400" b="0" i="0" u="none" strike="noStrike" cap="none" spc="0" normalizeH="0" baseline="0" dirty="0">
                <a:ln>
                  <a:noFill/>
                </a:ln>
                <a:solidFill>
                  <a:srgbClr val="000000"/>
                </a:solidFill>
                <a:effectLst/>
                <a:uFillTx/>
                <a:latin typeface="Arial"/>
                <a:ea typeface="Arial"/>
                <a:cs typeface="Arial"/>
                <a:sym typeface="Arial"/>
              </a:rPr>
              <a:t>igne de vie</a:t>
            </a:r>
            <a:endParaRPr kumimoji="0" lang="fr-FR" sz="1400" b="0" i="0" u="none" strike="noStrike" cap="none" spc="0" normalizeH="0" baseline="0" dirty="0">
              <a:ln>
                <a:noFill/>
              </a:ln>
              <a:solidFill>
                <a:srgbClr val="000000"/>
              </a:solidFill>
              <a:effectLst/>
              <a:uFillTx/>
              <a:latin typeface="Arial"/>
              <a:ea typeface="Arial"/>
              <a:cs typeface="Arial"/>
              <a:sym typeface="Arial"/>
            </a:endParaRPr>
          </a:p>
        </p:txBody>
      </p:sp>
      <p:sp>
        <p:nvSpPr>
          <p:cNvPr id="10" name="ZoneTexte 9">
            <a:extLst>
              <a:ext uri="{FF2B5EF4-FFF2-40B4-BE49-F238E27FC236}">
                <a16:creationId xmlns:a16="http://schemas.microsoft.com/office/drawing/2014/main" id="{D559299A-A56B-27D4-065A-E6C3819AACEE}"/>
              </a:ext>
            </a:extLst>
          </p:cNvPr>
          <p:cNvSpPr txBox="1"/>
          <p:nvPr>
            <p:custDataLst>
              <p:tags r:id="rId13"/>
            </p:custDataLst>
          </p:nvPr>
        </p:nvSpPr>
        <p:spPr>
          <a:xfrm>
            <a:off x="3277361" y="4064674"/>
            <a:ext cx="2230743" cy="3077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68000"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fr-CH" sz="1400" dirty="0">
                <a:solidFill>
                  <a:srgbClr val="FF0000"/>
                </a:solidFill>
                <a:latin typeface="Arial"/>
                <a:ea typeface="Arial"/>
                <a:cs typeface="Arial"/>
                <a:sym typeface="Arial"/>
              </a:rPr>
              <a:t>p</a:t>
            </a:r>
            <a:r>
              <a:rPr kumimoji="0" lang="fr-CH" sz="1400" b="0" i="0" u="none" strike="noStrike" cap="none" spc="0" normalizeH="0" baseline="0" dirty="0">
                <a:ln>
                  <a:noFill/>
                </a:ln>
                <a:solidFill>
                  <a:srgbClr val="FF0000"/>
                </a:solidFill>
                <a:effectLst/>
                <a:uFillTx/>
                <a:latin typeface="Arial"/>
                <a:ea typeface="Arial"/>
                <a:cs typeface="Arial"/>
                <a:sym typeface="Arial"/>
              </a:rPr>
              <a:t>rincipes d’imposition</a:t>
            </a:r>
            <a:endParaRPr kumimoji="0" lang="fr-FR" sz="1400" b="0" i="0" u="none" strike="noStrike" cap="none" spc="0" normalizeH="0" baseline="0" dirty="0">
              <a:ln>
                <a:noFill/>
              </a:ln>
              <a:solidFill>
                <a:srgbClr val="FF0000"/>
              </a:solidFill>
              <a:effectLst/>
              <a:uFillTx/>
              <a:latin typeface="Arial"/>
              <a:ea typeface="Arial"/>
              <a:cs typeface="Arial"/>
              <a:sym typeface="Arial"/>
            </a:endParaRPr>
          </a:p>
        </p:txBody>
      </p:sp>
    </p:spTree>
    <p:extLst>
      <p:ext uri="{BB962C8B-B14F-4D97-AF65-F5344CB8AC3E}">
        <p14:creationId xmlns:p14="http://schemas.microsoft.com/office/powerpoint/2010/main" val="9830319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6" grpId="0" animBg="1"/>
      <p:bldP spid="7"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9"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92738" y="1264142"/>
            <a:ext cx="8229601" cy="927368"/>
          </a:xfrm>
          <a:prstGeom prst="rect">
            <a:avLst/>
          </a:prstGeom>
        </p:spPr>
        <p:txBody>
          <a:bodyPr lIns="0" tIns="0" rIns="0" bIns="0">
            <a:noAutofit/>
          </a:bodyPr>
          <a:lstStyle/>
          <a:p>
            <a:pPr algn="l" defTabSz="649223">
              <a:defRPr sz="1800"/>
            </a:pPr>
            <a:r>
              <a:rPr lang="fr-CH" sz="3200" b="1" dirty="0"/>
              <a:t>Effet des déductions</a:t>
            </a:r>
          </a:p>
        </p:txBody>
      </p:sp>
      <p:sp>
        <p:nvSpPr>
          <p:cNvPr id="72" name="Shape 72"/>
          <p:cNvSpPr>
            <a:spLocks noGrp="1"/>
          </p:cNvSpPr>
          <p:nvPr>
            <p:ph type="body" idx="1"/>
            <p:custDataLst>
              <p:tags r:id="rId4"/>
            </p:custDataLst>
          </p:nvPr>
        </p:nvSpPr>
        <p:spPr>
          <a:xfrm>
            <a:off x="478104" y="2201265"/>
            <a:ext cx="8229601" cy="4107610"/>
          </a:xfrm>
          <a:prstGeom prst="rect">
            <a:avLst/>
          </a:prstGeom>
          <a:ln w="9525">
            <a:solidFill>
              <a:srgbClr val="FFFFFF"/>
            </a:solidFill>
            <a:miter lim="800000"/>
          </a:ln>
        </p:spPr>
        <p:txBody>
          <a:bodyPr lIns="0" tIns="0" rIns="0" bIns="0">
            <a:normAutofit fontScale="92500" lnSpcReduction="10000"/>
          </a:bodyPr>
          <a:lstStyle/>
          <a:p>
            <a:r>
              <a:rPr lang="fr-FR" dirty="0"/>
              <a:t>Les déductions pour frais de garde des enfants, pour frais d'assurance et pour frais d'assistance restent inchangées, mais doivent être réparties (</a:t>
            </a:r>
            <a:r>
              <a:rPr lang="fr-CH" dirty="0">
                <a:sym typeface="Wingdings" panose="05000000000000000000" pitchFamily="2" charset="2"/>
              </a:rPr>
              <a:t></a:t>
            </a:r>
            <a:r>
              <a:rPr lang="fr-FR" dirty="0"/>
              <a:t> Les déductions perdent de leur importance ou ne déploient plus aucun effet en cas de revenus faibles; elles tombent dans le vide)</a:t>
            </a:r>
          </a:p>
          <a:p>
            <a:r>
              <a:rPr lang="fr-FR" dirty="0"/>
              <a:t>La déduction pour les frais de formation et de perfectionnement à des fins professionnelles n'est pas répartie </a:t>
            </a:r>
          </a:p>
          <a:p>
            <a:pPr marL="0" indent="0">
              <a:buNone/>
            </a:pPr>
            <a:r>
              <a:rPr lang="fr-FR" dirty="0"/>
              <a:t>   (</a:t>
            </a:r>
            <a:r>
              <a:rPr lang="fr-CH" dirty="0">
                <a:sym typeface="Wingdings" panose="05000000000000000000" pitchFamily="2" charset="2"/>
              </a:rPr>
              <a:t></a:t>
            </a:r>
            <a:r>
              <a:rPr lang="fr-FR" dirty="0"/>
              <a:t> Les personnes souhaitant suivre une </a:t>
            </a:r>
          </a:p>
          <a:p>
            <a:pPr marL="0" indent="0">
              <a:buNone/>
            </a:pPr>
            <a:r>
              <a:rPr lang="fr-FR" dirty="0"/>
              <a:t>   formation ou un perfectionnement peuvent </a:t>
            </a:r>
          </a:p>
          <a:p>
            <a:pPr marL="0" indent="0">
              <a:buNone/>
            </a:pPr>
            <a:r>
              <a:rPr lang="fr-FR" dirty="0"/>
              <a:t>   ainsi être incitées à ne pas le faire) </a:t>
            </a:r>
          </a:p>
          <a:p>
            <a:r>
              <a:rPr lang="fr-FR" dirty="0"/>
              <a:t>Attention aux effets cumulatifs négatifs!</a:t>
            </a:r>
          </a:p>
          <a:p>
            <a:pPr marL="0" indent="0">
              <a:buNone/>
            </a:pPr>
            <a:endParaRPr lang="fr-CH" sz="2600" dirty="0">
              <a:solidFill>
                <a:srgbClr val="0070C0"/>
              </a:solidFill>
              <a:sym typeface="Wingdings" panose="05000000000000000000" pitchFamily="2" charset="2"/>
            </a:endParaRPr>
          </a:p>
          <a:p>
            <a:pPr>
              <a:spcBef>
                <a:spcPts val="0"/>
              </a:spcBef>
              <a:buFont typeface="Wingdings" panose="05000000000000000000" pitchFamily="2" charset="2"/>
              <a:buChar char="à"/>
            </a:pPr>
            <a:r>
              <a:rPr lang="fr-CH" dirty="0">
                <a:solidFill>
                  <a:srgbClr val="0070C0"/>
                </a:solidFill>
                <a:sym typeface="Wingdings" panose="05000000000000000000" pitchFamily="2" charset="2"/>
              </a:rPr>
              <a:t> </a:t>
            </a:r>
            <a:r>
              <a:rPr lang="fr-FR" dirty="0">
                <a:solidFill>
                  <a:srgbClr val="0070C0"/>
                </a:solidFill>
                <a:sym typeface="Wingdings" panose="05000000000000000000" pitchFamily="2" charset="2"/>
              </a:rPr>
              <a:t>L'addition des facteurs est également </a:t>
            </a:r>
          </a:p>
          <a:p>
            <a:pPr marL="0" indent="0">
              <a:spcBef>
                <a:spcPts val="0"/>
              </a:spcBef>
              <a:buNone/>
            </a:pPr>
            <a:r>
              <a:rPr lang="fr-FR" dirty="0">
                <a:solidFill>
                  <a:srgbClr val="0070C0"/>
                </a:solidFill>
                <a:sym typeface="Wingdings" panose="05000000000000000000" pitchFamily="2" charset="2"/>
              </a:rPr>
              <a:t>     supprimée en cas de déductions – </a:t>
            </a:r>
          </a:p>
          <a:p>
            <a:pPr marL="0" indent="0">
              <a:spcBef>
                <a:spcPts val="0"/>
              </a:spcBef>
              <a:buNone/>
            </a:pPr>
            <a:r>
              <a:rPr lang="fr-FR" dirty="0">
                <a:solidFill>
                  <a:srgbClr val="0070C0"/>
                </a:solidFill>
                <a:sym typeface="Wingdings" panose="05000000000000000000" pitchFamily="2" charset="2"/>
              </a:rPr>
              <a:t>     aucune compensation n'est prévue !</a:t>
            </a:r>
          </a:p>
        </p:txBody>
      </p:sp>
      <p:pic>
        <p:nvPicPr>
          <p:cNvPr id="73" name="image2.png" descr="Balken_def"/>
          <p:cNvPicPr/>
          <p:nvPr>
            <p:custDataLst>
              <p:tags r:id="rId5"/>
            </p:custDataLst>
          </p:nvPr>
        </p:nvPicPr>
        <p:blipFill>
          <a:blip r:embed="rId10" cstate="print"/>
          <a:stretch>
            <a:fillRect/>
          </a:stretch>
        </p:blipFill>
        <p:spPr>
          <a:xfrm>
            <a:off x="5508104" y="6165303"/>
            <a:ext cx="3368676" cy="509589"/>
          </a:xfrm>
          <a:prstGeom prst="rect">
            <a:avLst/>
          </a:prstGeom>
          <a:ln w="12700">
            <a:miter lim="400000"/>
          </a:ln>
        </p:spPr>
      </p:pic>
      <p:sp>
        <p:nvSpPr>
          <p:cNvPr id="5" name="Textfeld 4">
            <a:extLst>
              <a:ext uri="{FF2B5EF4-FFF2-40B4-BE49-F238E27FC236}">
                <a16:creationId xmlns:a16="http://schemas.microsoft.com/office/drawing/2014/main" id="{DB5DE80F-E50A-5228-9E28-8B0576711BCB}"/>
              </a:ext>
            </a:extLst>
          </p:cNvPr>
          <p:cNvSpPr txBox="1"/>
          <p:nvPr>
            <p:custDataLst>
              <p:tags r:id="rId6"/>
            </p:custDataLst>
          </p:nvPr>
        </p:nvSpPr>
        <p:spPr>
          <a:xfrm>
            <a:off x="5508104" y="4259302"/>
            <a:ext cx="3368676" cy="1754324"/>
          </a:xfrm>
          <a:prstGeom prst="rect">
            <a:avLst/>
          </a:prstGeom>
          <a:noFill/>
          <a:ln w="1905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latinLnBrk="1" hangingPunct="0">
              <a:buFont typeface="Wingdings" panose="05000000000000000000" pitchFamily="2" charset="2"/>
              <a:buChar char="à"/>
              <a:tabLst>
                <a:tab pos="265113" algn="l"/>
              </a:tabLst>
            </a:pPr>
            <a:r>
              <a:rPr lang="fr-FR" b="1" dirty="0">
                <a:solidFill>
                  <a:srgbClr val="00B0F0"/>
                </a:solidFill>
                <a:latin typeface="Arial"/>
                <a:ea typeface="Arial"/>
                <a:cs typeface="Arial"/>
                <a:sym typeface="Arial"/>
              </a:rPr>
              <a:t>Revenu inférieur après </a:t>
            </a:r>
            <a:r>
              <a:rPr lang="fr-FR" b="1" dirty="0" err="1">
                <a:solidFill>
                  <a:srgbClr val="00B0F0"/>
                </a:solidFill>
                <a:latin typeface="Arial"/>
                <a:ea typeface="Arial"/>
                <a:cs typeface="Arial"/>
                <a:sym typeface="Arial"/>
              </a:rPr>
              <a:t>dé-ductions</a:t>
            </a:r>
            <a:r>
              <a:rPr lang="fr-FR" b="1" dirty="0">
                <a:solidFill>
                  <a:srgbClr val="00B0F0"/>
                </a:solidFill>
                <a:latin typeface="Arial"/>
                <a:ea typeface="Arial"/>
                <a:cs typeface="Arial"/>
                <a:sym typeface="Arial"/>
              </a:rPr>
              <a:t> organiques plutôt à zéro (ou en dessous) ou sous le «radar de l'</a:t>
            </a:r>
            <a:r>
              <a:rPr lang="fr-FR" b="1" dirty="0" err="1">
                <a:solidFill>
                  <a:srgbClr val="00B0F0"/>
                </a:solidFill>
                <a:latin typeface="Arial"/>
                <a:ea typeface="Arial"/>
                <a:cs typeface="Arial"/>
                <a:sym typeface="Arial"/>
              </a:rPr>
              <a:t>impo</a:t>
            </a:r>
            <a:r>
              <a:rPr lang="fr-FR" b="1" dirty="0">
                <a:solidFill>
                  <a:srgbClr val="00B0F0"/>
                </a:solidFill>
                <a:latin typeface="Arial"/>
                <a:ea typeface="Arial"/>
                <a:cs typeface="Arial"/>
                <a:sym typeface="Arial"/>
              </a:rPr>
              <a:t>-</a:t>
            </a:r>
          </a:p>
          <a:p>
            <a:pPr latinLnBrk="1" hangingPunct="0">
              <a:tabLst>
                <a:tab pos="265113" algn="l"/>
              </a:tabLst>
            </a:pPr>
            <a:r>
              <a:rPr lang="fr-FR" b="1" dirty="0">
                <a:solidFill>
                  <a:srgbClr val="00B0F0"/>
                </a:solidFill>
                <a:latin typeface="Arial"/>
                <a:ea typeface="Arial"/>
                <a:cs typeface="Arial"/>
                <a:sym typeface="Arial"/>
              </a:rPr>
              <a:t>	</a:t>
            </a:r>
            <a:r>
              <a:rPr lang="fr-FR" b="1" dirty="0" err="1">
                <a:solidFill>
                  <a:srgbClr val="00B0F0"/>
                </a:solidFill>
                <a:latin typeface="Arial"/>
                <a:ea typeface="Arial"/>
                <a:cs typeface="Arial"/>
                <a:sym typeface="Arial"/>
              </a:rPr>
              <a:t>sition</a:t>
            </a:r>
            <a:r>
              <a:rPr lang="fr-FR" b="1" dirty="0">
                <a:solidFill>
                  <a:srgbClr val="00B0F0"/>
                </a:solidFill>
                <a:latin typeface="Arial"/>
                <a:ea typeface="Arial"/>
                <a:cs typeface="Arial"/>
                <a:sym typeface="Arial"/>
              </a:rPr>
              <a:t>» du point de vue ta-</a:t>
            </a:r>
          </a:p>
          <a:p>
            <a:pPr latinLnBrk="1" hangingPunct="0">
              <a:tabLst>
                <a:tab pos="265113" algn="l"/>
              </a:tabLst>
            </a:pPr>
            <a:r>
              <a:rPr lang="fr-FR" b="1" dirty="0">
                <a:solidFill>
                  <a:srgbClr val="00B0F0"/>
                </a:solidFill>
                <a:latin typeface="Arial"/>
                <a:ea typeface="Arial"/>
                <a:cs typeface="Arial"/>
                <a:sym typeface="Arial"/>
              </a:rPr>
              <a:t>	</a:t>
            </a:r>
            <a:r>
              <a:rPr lang="fr-FR" b="1" dirty="0" err="1">
                <a:solidFill>
                  <a:srgbClr val="00B0F0"/>
                </a:solidFill>
                <a:latin typeface="Arial"/>
                <a:ea typeface="Arial"/>
                <a:cs typeface="Arial"/>
                <a:sym typeface="Arial"/>
              </a:rPr>
              <a:t>rifaire</a:t>
            </a:r>
            <a:endParaRPr kumimoji="0" lang="de-CH" sz="1800" b="1" i="0" u="none" strike="noStrike" cap="none" spc="0" normalizeH="0" baseline="0" dirty="0">
              <a:ln>
                <a:noFill/>
              </a:ln>
              <a:solidFill>
                <a:srgbClr val="00B0F0"/>
              </a:solidFill>
              <a:effectLst/>
              <a:uFillTx/>
              <a:latin typeface="Arial"/>
              <a:ea typeface="Arial"/>
              <a:cs typeface="Arial"/>
              <a:sym typeface="Arial"/>
            </a:endParaRPr>
          </a:p>
        </p:txBody>
      </p:sp>
    </p:spTree>
    <p:extLst>
      <p:ext uri="{BB962C8B-B14F-4D97-AF65-F5344CB8AC3E}">
        <p14:creationId xmlns:p14="http://schemas.microsoft.com/office/powerpoint/2010/main" val="5089834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8"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56643" y="1264142"/>
            <a:ext cx="8229601" cy="927368"/>
          </a:xfrm>
          <a:prstGeom prst="rect">
            <a:avLst/>
          </a:prstGeom>
        </p:spPr>
        <p:txBody>
          <a:bodyPr lIns="0" tIns="0" rIns="0" bIns="0">
            <a:noAutofit/>
          </a:bodyPr>
          <a:lstStyle/>
          <a:p>
            <a:pPr algn="l" defTabSz="649223">
              <a:defRPr sz="1800"/>
            </a:pPr>
            <a:r>
              <a:rPr lang="fr-CH" sz="3200" b="1" dirty="0"/>
              <a:t>Effet des déductions</a:t>
            </a:r>
            <a:endParaRPr sz="3200" b="1" dirty="0"/>
          </a:p>
        </p:txBody>
      </p:sp>
      <p:sp>
        <p:nvSpPr>
          <p:cNvPr id="72" name="Shape 72"/>
          <p:cNvSpPr>
            <a:spLocks noGrp="1"/>
          </p:cNvSpPr>
          <p:nvPr>
            <p:ph type="body" idx="1"/>
            <p:custDataLst>
              <p:tags r:id="rId4"/>
            </p:custDataLst>
          </p:nvPr>
        </p:nvSpPr>
        <p:spPr>
          <a:xfrm>
            <a:off x="468312" y="2490040"/>
            <a:ext cx="8229601" cy="4107610"/>
          </a:xfrm>
          <a:prstGeom prst="rect">
            <a:avLst/>
          </a:prstGeom>
          <a:ln w="9525">
            <a:solidFill>
              <a:srgbClr val="FFFFFF"/>
            </a:solidFill>
            <a:miter lim="800000"/>
          </a:ln>
        </p:spPr>
        <p:txBody>
          <a:bodyPr lIns="0" tIns="0" rIns="0" bIns="0">
            <a:normAutofit/>
          </a:bodyPr>
          <a:lstStyle/>
          <a:p>
            <a:pPr marL="0" indent="0">
              <a:buNone/>
            </a:pPr>
            <a:r>
              <a:rPr lang="fr-CH" sz="2600" dirty="0">
                <a:solidFill>
                  <a:schemeClr val="tx1"/>
                </a:solidFill>
              </a:rPr>
              <a:t>Exemple d’un immeuble (souvent des parts de ½ chacun):</a:t>
            </a:r>
          </a:p>
          <a:p>
            <a:pPr>
              <a:buFont typeface="Arial" panose="020B0604020202020204" pitchFamily="34" charset="0"/>
              <a:buChar char="•"/>
            </a:pPr>
            <a:r>
              <a:rPr lang="fr-CH" sz="2600" dirty="0">
                <a:solidFill>
                  <a:schemeClr val="tx1"/>
                </a:solidFill>
              </a:rPr>
              <a:t>+ ½ valeur locative (tant qu’elle existe encore)</a:t>
            </a:r>
          </a:p>
          <a:p>
            <a:pPr>
              <a:buFont typeface="Arial" panose="020B0604020202020204" pitchFamily="34" charset="0"/>
              <a:buChar char="•"/>
            </a:pPr>
            <a:r>
              <a:rPr lang="fr-CH" sz="2600" dirty="0">
                <a:solidFill>
                  <a:schemeClr val="tx1"/>
                </a:solidFill>
              </a:rPr>
              <a:t>également les coûts, notamment l’entretien et…</a:t>
            </a:r>
          </a:p>
          <a:p>
            <a:pPr>
              <a:buFont typeface="Arial" panose="020B0604020202020204" pitchFamily="34" charset="0"/>
              <a:buChar char="•"/>
            </a:pPr>
            <a:r>
              <a:rPr lang="fr-CH" sz="2600" dirty="0">
                <a:solidFill>
                  <a:schemeClr val="tx1"/>
                </a:solidFill>
              </a:rPr>
              <a:t>surtout aussi les investissements dans les mesures d’économies d’énergie qui protègent le climat</a:t>
            </a:r>
          </a:p>
        </p:txBody>
      </p:sp>
      <p:pic>
        <p:nvPicPr>
          <p:cNvPr id="73" name="image2.png" descr="Balken_def"/>
          <p:cNvPicPr/>
          <p:nvPr>
            <p:custDataLst>
              <p:tags r:id="rId5"/>
            </p:custDataLst>
          </p:nvPr>
        </p:nvPicPr>
        <p:blipFill>
          <a:blip r:embed="rId9" cstate="print"/>
          <a:stretch>
            <a:fillRect/>
          </a:stretch>
        </p:blipFill>
        <p:spPr>
          <a:xfrm>
            <a:off x="5508104" y="6165303"/>
            <a:ext cx="3368676" cy="509589"/>
          </a:xfrm>
          <a:prstGeom prst="rect">
            <a:avLst/>
          </a:prstGeom>
          <a:ln w="12700">
            <a:miter lim="400000"/>
          </a:ln>
        </p:spPr>
      </p:pic>
    </p:spTree>
    <p:extLst>
      <p:ext uri="{BB962C8B-B14F-4D97-AF65-F5344CB8AC3E}">
        <p14:creationId xmlns:p14="http://schemas.microsoft.com/office/powerpoint/2010/main" val="216159243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8"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2" y="1247533"/>
            <a:ext cx="8229601" cy="927368"/>
          </a:xfrm>
          <a:prstGeom prst="rect">
            <a:avLst/>
          </a:prstGeom>
        </p:spPr>
        <p:txBody>
          <a:bodyPr lIns="0" tIns="0" rIns="0" bIns="0">
            <a:noAutofit/>
          </a:bodyPr>
          <a:lstStyle/>
          <a:p>
            <a:pPr algn="l" defTabSz="649223">
              <a:defRPr sz="1800"/>
            </a:pPr>
            <a:r>
              <a:rPr lang="fr-CH" sz="3200" b="1" dirty="0"/>
              <a:t>Effet des déductions</a:t>
            </a:r>
            <a:endParaRPr sz="3200" b="1" dirty="0"/>
          </a:p>
        </p:txBody>
      </p:sp>
      <p:sp>
        <p:nvSpPr>
          <p:cNvPr id="72" name="Shape 72"/>
          <p:cNvSpPr>
            <a:spLocks noGrp="1"/>
          </p:cNvSpPr>
          <p:nvPr>
            <p:ph type="body" idx="1"/>
            <p:custDataLst>
              <p:tags r:id="rId4"/>
            </p:custDataLst>
          </p:nvPr>
        </p:nvSpPr>
        <p:spPr>
          <a:xfrm>
            <a:off x="468312" y="2490040"/>
            <a:ext cx="8229601" cy="4107610"/>
          </a:xfrm>
          <a:prstGeom prst="rect">
            <a:avLst/>
          </a:prstGeom>
          <a:ln w="9525">
            <a:solidFill>
              <a:srgbClr val="FFFFFF"/>
            </a:solidFill>
            <a:miter lim="800000"/>
          </a:ln>
        </p:spPr>
        <p:txBody>
          <a:bodyPr lIns="0" tIns="0" rIns="0" bIns="0">
            <a:normAutofit/>
          </a:bodyPr>
          <a:lstStyle/>
          <a:p>
            <a:pPr marL="0" indent="0">
              <a:buNone/>
            </a:pPr>
            <a:r>
              <a:rPr lang="fr-CH" sz="2600" dirty="0">
                <a:solidFill>
                  <a:schemeClr val="tx1"/>
                </a:solidFill>
              </a:rPr>
              <a:t>Revenu plus bas</a:t>
            </a:r>
          </a:p>
          <a:p>
            <a:pPr marL="0" indent="0">
              <a:buNone/>
            </a:pPr>
            <a:r>
              <a:rPr lang="fr-CH" sz="2600" dirty="0">
                <a:solidFill>
                  <a:schemeClr val="tx1"/>
                </a:solidFill>
              </a:rPr>
              <a:t>./. frais professionnels</a:t>
            </a:r>
          </a:p>
          <a:p>
            <a:pPr marL="0" indent="0">
              <a:buNone/>
            </a:pPr>
            <a:r>
              <a:rPr lang="fr-CH" sz="2600" dirty="0">
                <a:solidFill>
                  <a:schemeClr val="tx1"/>
                </a:solidFill>
              </a:rPr>
              <a:t>./. déduction (plus élevée) pour enfants, garde des enfants par des tiers</a:t>
            </a:r>
          </a:p>
          <a:p>
            <a:pPr marL="0" indent="0">
              <a:buNone/>
            </a:pPr>
            <a:r>
              <a:rPr lang="fr-CH" sz="2600" dirty="0">
                <a:solidFill>
                  <a:schemeClr val="tx1"/>
                </a:solidFill>
              </a:rPr>
              <a:t>./. autres déductions (par exemple assurance maladie)                       </a:t>
            </a:r>
          </a:p>
          <a:p>
            <a:pPr marL="0" indent="0">
              <a:buNone/>
            </a:pPr>
            <a:r>
              <a:rPr lang="fr-CH" sz="1200" b="1" u="sng" dirty="0">
                <a:solidFill>
                  <a:srgbClr val="FF0000"/>
                </a:solidFill>
              </a:rPr>
              <a:t>…........................................................................    </a:t>
            </a:r>
            <a:r>
              <a:rPr lang="fr-CH" sz="1200" b="1" u="sng" dirty="0">
                <a:solidFill>
                  <a:schemeClr val="tx1"/>
                </a:solidFill>
              </a:rPr>
              <a:t>                                                                                                       </a:t>
            </a:r>
          </a:p>
          <a:p>
            <a:pPr marL="0" indent="0">
              <a:buNone/>
            </a:pPr>
            <a:r>
              <a:rPr lang="fr-CH" sz="2600" u="sng" dirty="0">
                <a:solidFill>
                  <a:srgbClr val="FF0000"/>
                </a:solidFill>
              </a:rPr>
              <a:t>=  zéro, ou même moins</a:t>
            </a:r>
          </a:p>
          <a:p>
            <a:pPr marL="0" indent="0">
              <a:buNone/>
            </a:pPr>
            <a:endParaRPr lang="fr-CH" sz="2600" dirty="0">
              <a:solidFill>
                <a:srgbClr val="FF0000"/>
              </a:solidFill>
            </a:endParaRPr>
          </a:p>
          <a:p>
            <a:pPr marL="0" indent="0">
              <a:buNone/>
            </a:pPr>
            <a:r>
              <a:rPr lang="fr-CH" sz="2600" dirty="0">
                <a:solidFill>
                  <a:srgbClr val="FF0000"/>
                </a:solidFill>
              </a:rPr>
              <a:t>(respectivement sous le «radar» tarifaire)</a:t>
            </a:r>
          </a:p>
        </p:txBody>
      </p:sp>
      <p:pic>
        <p:nvPicPr>
          <p:cNvPr id="73" name="image2.png" descr="Balken_def"/>
          <p:cNvPicPr/>
          <p:nvPr>
            <p:custDataLst>
              <p:tags r:id="rId5"/>
            </p:custDataLst>
          </p:nvPr>
        </p:nvPicPr>
        <p:blipFill>
          <a:blip r:embed="rId9" cstate="print"/>
          <a:stretch>
            <a:fillRect/>
          </a:stretch>
        </p:blipFill>
        <p:spPr>
          <a:xfrm>
            <a:off x="5508104" y="6165303"/>
            <a:ext cx="3368676" cy="509589"/>
          </a:xfrm>
          <a:prstGeom prst="rect">
            <a:avLst/>
          </a:prstGeom>
          <a:ln w="12700">
            <a:miter lim="400000"/>
          </a:ln>
        </p:spPr>
      </p:pic>
    </p:spTree>
    <p:extLst>
      <p:ext uri="{BB962C8B-B14F-4D97-AF65-F5344CB8AC3E}">
        <p14:creationId xmlns:p14="http://schemas.microsoft.com/office/powerpoint/2010/main" val="36423173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9"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80888" y="1247533"/>
            <a:ext cx="8229601" cy="927368"/>
          </a:xfrm>
          <a:prstGeom prst="rect">
            <a:avLst/>
          </a:prstGeom>
        </p:spPr>
        <p:txBody>
          <a:bodyPr lIns="0" tIns="0" rIns="0" bIns="0">
            <a:noAutofit/>
          </a:bodyPr>
          <a:lstStyle/>
          <a:p>
            <a:pPr algn="l" defTabSz="649223">
              <a:defRPr sz="1800"/>
            </a:pPr>
            <a:r>
              <a:rPr lang="fr-CH" sz="3200" b="1" dirty="0"/>
              <a:t>Effet des déductions</a:t>
            </a:r>
            <a:endParaRPr sz="3200" b="1" dirty="0"/>
          </a:p>
        </p:txBody>
      </p:sp>
      <p:sp>
        <p:nvSpPr>
          <p:cNvPr id="72" name="Shape 72"/>
          <p:cNvSpPr>
            <a:spLocks noGrp="1"/>
          </p:cNvSpPr>
          <p:nvPr>
            <p:ph type="body" idx="1"/>
            <p:custDataLst>
              <p:tags r:id="rId4"/>
            </p:custDataLst>
          </p:nvPr>
        </p:nvSpPr>
        <p:spPr>
          <a:xfrm>
            <a:off x="468312" y="2490040"/>
            <a:ext cx="8229601" cy="4107610"/>
          </a:xfrm>
          <a:prstGeom prst="rect">
            <a:avLst/>
          </a:prstGeom>
          <a:ln w="9525">
            <a:solidFill>
              <a:srgbClr val="FFFFFF"/>
            </a:solidFill>
            <a:miter lim="800000"/>
          </a:ln>
        </p:spPr>
        <p:txBody>
          <a:bodyPr lIns="0" tIns="0" rIns="0" bIns="0">
            <a:normAutofit lnSpcReduction="10000"/>
          </a:bodyPr>
          <a:lstStyle/>
          <a:p>
            <a:pPr marL="0" indent="0">
              <a:buNone/>
            </a:pPr>
            <a:r>
              <a:rPr lang="fr-CH" sz="1200" b="1" u="sng" dirty="0">
                <a:solidFill>
                  <a:srgbClr val="FF0000"/>
                </a:solidFill>
              </a:rPr>
              <a:t>…........................................................................     </a:t>
            </a:r>
            <a:r>
              <a:rPr lang="fr-CH" sz="1200" b="1" u="sng" dirty="0">
                <a:solidFill>
                  <a:schemeClr val="tx1"/>
                </a:solidFill>
              </a:rPr>
              <a:t>                                                                                                      </a:t>
            </a:r>
          </a:p>
          <a:p>
            <a:pPr marL="0" indent="0">
              <a:buNone/>
            </a:pPr>
            <a:r>
              <a:rPr lang="fr-CH" sz="2600" dirty="0">
                <a:solidFill>
                  <a:srgbClr val="FF0000"/>
                </a:solidFill>
              </a:rPr>
              <a:t>=  zéro, ou même moins</a:t>
            </a:r>
          </a:p>
          <a:p>
            <a:pPr marL="0" indent="0">
              <a:buNone/>
            </a:pPr>
            <a:r>
              <a:rPr lang="fr-CH" sz="2600" dirty="0">
                <a:solidFill>
                  <a:schemeClr val="tx1"/>
                </a:solidFill>
              </a:rPr>
              <a:t>exemples:</a:t>
            </a:r>
          </a:p>
          <a:p>
            <a:pPr marL="0" indent="0">
              <a:buNone/>
            </a:pPr>
            <a:r>
              <a:rPr lang="fr-CH" sz="2600" dirty="0">
                <a:solidFill>
                  <a:schemeClr val="tx1"/>
                </a:solidFill>
              </a:rPr>
              <a:t>./. frais de </a:t>
            </a:r>
            <a:r>
              <a:rPr lang="fr-CH" sz="2600" dirty="0">
                <a:solidFill>
                  <a:srgbClr val="00B0F0"/>
                </a:solidFill>
              </a:rPr>
              <a:t>formation continue</a:t>
            </a:r>
          </a:p>
          <a:p>
            <a:pPr marL="0" indent="0">
              <a:buNone/>
            </a:pPr>
            <a:r>
              <a:rPr lang="fr-CH" sz="2600" dirty="0">
                <a:solidFill>
                  <a:schemeClr val="tx1"/>
                </a:solidFill>
              </a:rPr>
              <a:t>./. frais </a:t>
            </a:r>
            <a:r>
              <a:rPr lang="fr-CH" sz="2600" dirty="0">
                <a:solidFill>
                  <a:srgbClr val="00B0F0"/>
                </a:solidFill>
              </a:rPr>
              <a:t>immobiliers</a:t>
            </a:r>
          </a:p>
          <a:p>
            <a:pPr marL="0" indent="0">
              <a:buNone/>
            </a:pPr>
            <a:r>
              <a:rPr lang="fr-CH" sz="2600" dirty="0">
                <a:solidFill>
                  <a:schemeClr val="tx1"/>
                </a:solidFill>
              </a:rPr>
              <a:t>./. 3</a:t>
            </a:r>
            <a:r>
              <a:rPr lang="fr-CH" sz="2600" baseline="30000" dirty="0">
                <a:solidFill>
                  <a:schemeClr val="tx1"/>
                </a:solidFill>
              </a:rPr>
              <a:t>e</a:t>
            </a:r>
            <a:r>
              <a:rPr lang="fr-CH" sz="2600" dirty="0">
                <a:solidFill>
                  <a:schemeClr val="tx1"/>
                </a:solidFill>
              </a:rPr>
              <a:t> pilier a (</a:t>
            </a:r>
            <a:r>
              <a:rPr lang="fr-CH" sz="2600" dirty="0">
                <a:solidFill>
                  <a:srgbClr val="00B0F0"/>
                </a:solidFill>
              </a:rPr>
              <a:t>cotisations</a:t>
            </a:r>
            <a:r>
              <a:rPr lang="fr-CH" sz="2600" dirty="0">
                <a:solidFill>
                  <a:schemeClr val="tx1"/>
                </a:solidFill>
              </a:rPr>
              <a:t>)</a:t>
            </a:r>
          </a:p>
          <a:p>
            <a:pPr marL="0" indent="0">
              <a:buNone/>
            </a:pPr>
            <a:r>
              <a:rPr lang="fr-CH" sz="2600" dirty="0">
                <a:solidFill>
                  <a:schemeClr val="tx1"/>
                </a:solidFill>
              </a:rPr>
              <a:t>./. 2</a:t>
            </a:r>
            <a:r>
              <a:rPr lang="fr-CH" sz="2600" baseline="30000" dirty="0">
                <a:solidFill>
                  <a:schemeClr val="tx1"/>
                </a:solidFill>
              </a:rPr>
              <a:t>e</a:t>
            </a:r>
            <a:r>
              <a:rPr lang="fr-CH" sz="2600" dirty="0">
                <a:solidFill>
                  <a:schemeClr val="tx1"/>
                </a:solidFill>
              </a:rPr>
              <a:t> pilier (</a:t>
            </a:r>
            <a:r>
              <a:rPr lang="fr-CH" sz="2600" dirty="0">
                <a:solidFill>
                  <a:srgbClr val="00B0F0"/>
                </a:solidFill>
              </a:rPr>
              <a:t>rachats</a:t>
            </a:r>
            <a:r>
              <a:rPr lang="fr-CH" sz="2600" dirty="0">
                <a:solidFill>
                  <a:schemeClr val="tx1"/>
                </a:solidFill>
              </a:rPr>
              <a:t>)</a:t>
            </a:r>
          </a:p>
          <a:p>
            <a:pPr marL="0" marR="0" lvl="0" indent="0" defTabSz="914400" eaLnBrk="1" fontAlgn="auto" latinLnBrk="0" hangingPunct="1">
              <a:lnSpc>
                <a:spcPct val="100000"/>
              </a:lnSpc>
              <a:spcBef>
                <a:spcPts val="400"/>
              </a:spcBef>
              <a:spcAft>
                <a:spcPts val="0"/>
              </a:spcAft>
              <a:buClrTx/>
              <a:buSzPct val="100000"/>
              <a:buFontTx/>
              <a:buNone/>
              <a:tabLst/>
              <a:defRPr/>
            </a:pPr>
            <a:r>
              <a:rPr kumimoji="0" lang="fr-CH" sz="1200" b="1" i="0" u="sng" strike="noStrike" kern="0" cap="none" spc="0" normalizeH="0" baseline="0" noProof="0" dirty="0">
                <a:ln>
                  <a:noFill/>
                </a:ln>
                <a:solidFill>
                  <a:srgbClr val="FF0000"/>
                </a:solidFill>
                <a:effectLst/>
                <a:uLnTx/>
                <a:uFillTx/>
                <a:latin typeface="Arial"/>
                <a:cs typeface="Arial"/>
                <a:sym typeface="Arial"/>
              </a:rPr>
              <a:t>…......................................................................     </a:t>
            </a:r>
            <a:r>
              <a:rPr kumimoji="0" lang="fr-CH" sz="1200" b="1" i="0" u="sng" strike="noStrike" kern="0" cap="none" spc="0" normalizeH="0" baseline="0" noProof="0" dirty="0">
                <a:ln>
                  <a:noFill/>
                </a:ln>
                <a:solidFill>
                  <a:srgbClr val="000000"/>
                </a:solidFill>
                <a:effectLst/>
                <a:uLnTx/>
                <a:uFillTx/>
                <a:latin typeface="Arial"/>
                <a:cs typeface="Arial"/>
                <a:sym typeface="Arial"/>
              </a:rPr>
              <a:t>                                                                                                      </a:t>
            </a:r>
          </a:p>
          <a:p>
            <a:pPr marL="0" marR="0" lvl="0" indent="0" defTabSz="914400" eaLnBrk="1" fontAlgn="auto" latinLnBrk="0" hangingPunct="1">
              <a:lnSpc>
                <a:spcPct val="100000"/>
              </a:lnSpc>
              <a:spcBef>
                <a:spcPts val="400"/>
              </a:spcBef>
              <a:spcAft>
                <a:spcPts val="0"/>
              </a:spcAft>
              <a:buClrTx/>
              <a:buSzPct val="100000"/>
              <a:buFontTx/>
              <a:buNone/>
              <a:tabLst/>
              <a:defRPr/>
            </a:pPr>
            <a:r>
              <a:rPr kumimoji="0" lang="fr-CH" sz="2600" b="0" i="0" u="sng" strike="noStrike" kern="0" cap="none" spc="0" normalizeH="0" baseline="0" noProof="0" dirty="0">
                <a:ln>
                  <a:noFill/>
                </a:ln>
                <a:solidFill>
                  <a:srgbClr val="FF0000"/>
                </a:solidFill>
                <a:effectLst/>
                <a:uLnTx/>
                <a:uFillTx/>
                <a:latin typeface="Arial"/>
                <a:cs typeface="Arial"/>
                <a:sym typeface="Arial"/>
              </a:rPr>
              <a:t>=  zéro reste zéro !</a:t>
            </a:r>
          </a:p>
          <a:p>
            <a:pPr marL="0" indent="0">
              <a:buNone/>
            </a:pPr>
            <a:endParaRPr lang="fr-CH" dirty="0">
              <a:solidFill>
                <a:schemeClr val="tx1"/>
              </a:solidFill>
              <a:sym typeface="Wingdings" panose="05000000000000000000" pitchFamily="2" charset="2"/>
            </a:endParaRPr>
          </a:p>
          <a:p>
            <a:pPr marL="0" indent="0">
              <a:buNone/>
            </a:pPr>
            <a:r>
              <a:rPr lang="fr-CH" dirty="0">
                <a:solidFill>
                  <a:srgbClr val="0070C0"/>
                </a:solidFill>
                <a:sym typeface="Wingdings" panose="05000000000000000000" pitchFamily="2" charset="2"/>
              </a:rPr>
              <a:t> incitations négatives !</a:t>
            </a:r>
            <a:endParaRPr lang="fr-CH" dirty="0">
              <a:solidFill>
                <a:srgbClr val="0070C0"/>
              </a:solidFill>
            </a:endParaRPr>
          </a:p>
        </p:txBody>
      </p:sp>
      <p:pic>
        <p:nvPicPr>
          <p:cNvPr id="73" name="image2.png" descr="Balken_def"/>
          <p:cNvPicPr/>
          <p:nvPr>
            <p:custDataLst>
              <p:tags r:id="rId5"/>
            </p:custDataLst>
          </p:nvPr>
        </p:nvPicPr>
        <p:blipFill>
          <a:blip r:embed="rId10" cstate="print"/>
          <a:stretch>
            <a:fillRect/>
          </a:stretch>
        </p:blipFill>
        <p:spPr>
          <a:xfrm>
            <a:off x="5508104" y="6165303"/>
            <a:ext cx="3368676" cy="509589"/>
          </a:xfrm>
          <a:prstGeom prst="rect">
            <a:avLst/>
          </a:prstGeom>
          <a:ln w="12700">
            <a:miter lim="400000"/>
          </a:ln>
        </p:spPr>
      </p:pic>
      <p:sp>
        <p:nvSpPr>
          <p:cNvPr id="5" name="Textfeld 4">
            <a:extLst>
              <a:ext uri="{FF2B5EF4-FFF2-40B4-BE49-F238E27FC236}">
                <a16:creationId xmlns:a16="http://schemas.microsoft.com/office/drawing/2014/main" id="{DB5DE80F-E50A-5228-9E28-8B0576711BCB}"/>
              </a:ext>
            </a:extLst>
          </p:cNvPr>
          <p:cNvSpPr txBox="1"/>
          <p:nvPr>
            <p:custDataLst>
              <p:tags r:id="rId6"/>
            </p:custDataLst>
          </p:nvPr>
        </p:nvSpPr>
        <p:spPr>
          <a:xfrm>
            <a:off x="5292080" y="4526073"/>
            <a:ext cx="3584700" cy="1200327"/>
          </a:xfrm>
          <a:prstGeom prst="rect">
            <a:avLst/>
          </a:prstGeom>
          <a:noFill/>
          <a:ln w="1905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Wingdings" panose="05000000000000000000" pitchFamily="2" charset="2"/>
              <a:buChar char="à"/>
              <a:tabLst>
                <a:tab pos="265113" algn="l"/>
              </a:tabLst>
            </a:pPr>
            <a:r>
              <a:rPr lang="fr-FR" b="1" dirty="0">
                <a:solidFill>
                  <a:srgbClr val="00B0F0"/>
                </a:solidFill>
                <a:latin typeface="Arial"/>
                <a:ea typeface="Arial"/>
                <a:cs typeface="Arial"/>
                <a:sym typeface="Arial"/>
              </a:rPr>
              <a:t>Des déductions importantes perdent souvent de leur </a:t>
            </a:r>
          </a:p>
          <a:p>
            <a:pPr marR="0" algn="l" defTabSz="914400" rtl="0" fontAlgn="auto" latinLnBrk="1" hangingPunct="0">
              <a:lnSpc>
                <a:spcPct val="100000"/>
              </a:lnSpc>
              <a:spcBef>
                <a:spcPts val="0"/>
              </a:spcBef>
              <a:spcAft>
                <a:spcPts val="0"/>
              </a:spcAft>
              <a:buClrTx/>
              <a:buSzTx/>
              <a:tabLst>
                <a:tab pos="265113" algn="l"/>
              </a:tabLst>
            </a:pPr>
            <a:r>
              <a:rPr lang="fr-FR" b="1" dirty="0">
                <a:solidFill>
                  <a:srgbClr val="00B0F0"/>
                </a:solidFill>
                <a:latin typeface="Arial"/>
                <a:ea typeface="Arial"/>
                <a:cs typeface="Arial"/>
                <a:sym typeface="Arial"/>
              </a:rPr>
              <a:t>	importance et l'effet incitatif 	voulu par la politique se perd</a:t>
            </a:r>
            <a:endParaRPr lang="de-CH" b="1" dirty="0">
              <a:solidFill>
                <a:srgbClr val="00B0F0"/>
              </a:solidFill>
              <a:latin typeface="Arial"/>
              <a:ea typeface="Arial"/>
              <a:cs typeface="Arial"/>
              <a:sym typeface="Arial"/>
            </a:endParaRPr>
          </a:p>
        </p:txBody>
      </p:sp>
    </p:spTree>
    <p:extLst>
      <p:ext uri="{BB962C8B-B14F-4D97-AF65-F5344CB8AC3E}">
        <p14:creationId xmlns:p14="http://schemas.microsoft.com/office/powerpoint/2010/main" val="1885586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11"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br>
              <a:rPr dirty="0"/>
            </a:br>
            <a:endParaRPr dirty="0"/>
          </a:p>
        </p:txBody>
      </p:sp>
      <p:pic>
        <p:nvPicPr>
          <p:cNvPr id="73" name="image2.png" descr="Balken_def"/>
          <p:cNvPicPr/>
          <p:nvPr>
            <p:custDataLst>
              <p:tags r:id="rId3"/>
            </p:custDataLst>
          </p:nvPr>
        </p:nvPicPr>
        <p:blipFill>
          <a:blip r:embed="rId12" cstate="print"/>
          <a:stretch>
            <a:fillRect/>
          </a:stretch>
        </p:blipFill>
        <p:spPr>
          <a:xfrm>
            <a:off x="5508104" y="6165303"/>
            <a:ext cx="3368676" cy="509589"/>
          </a:xfrm>
          <a:prstGeom prst="rect">
            <a:avLst/>
          </a:prstGeom>
          <a:ln w="12700">
            <a:miter lim="400000"/>
          </a:ln>
        </p:spPr>
      </p:pic>
      <p:pic>
        <p:nvPicPr>
          <p:cNvPr id="3" name="Grafik 2">
            <a:extLst>
              <a:ext uri="{FF2B5EF4-FFF2-40B4-BE49-F238E27FC236}">
                <a16:creationId xmlns:a16="http://schemas.microsoft.com/office/drawing/2014/main" id="{5EC9085A-62C0-46AE-7685-DD0034AE4B9F}"/>
              </a:ext>
            </a:extLst>
          </p:cNvPr>
          <p:cNvPicPr>
            <a:picLocks noChangeAspect="1"/>
          </p:cNvPicPr>
          <p:nvPr>
            <p:custDataLst>
              <p:tags r:id="rId4"/>
            </p:custDataLst>
          </p:nvPr>
        </p:nvPicPr>
        <p:blipFill>
          <a:blip r:embed="rId13"/>
          <a:stretch>
            <a:fillRect/>
          </a:stretch>
        </p:blipFill>
        <p:spPr>
          <a:xfrm>
            <a:off x="1741135" y="1196752"/>
            <a:ext cx="5683954" cy="4043050"/>
          </a:xfrm>
          <a:prstGeom prst="rect">
            <a:avLst/>
          </a:prstGeom>
        </p:spPr>
      </p:pic>
      <p:sp>
        <p:nvSpPr>
          <p:cNvPr id="6" name="Shape 71">
            <a:extLst>
              <a:ext uri="{FF2B5EF4-FFF2-40B4-BE49-F238E27FC236}">
                <a16:creationId xmlns:a16="http://schemas.microsoft.com/office/drawing/2014/main" id="{D54BDEFA-B84A-B216-9FB1-EB82E88056D0}"/>
              </a:ext>
            </a:extLst>
          </p:cNvPr>
          <p:cNvSpPr>
            <a:spLocks noGrp="1"/>
          </p:cNvSpPr>
          <p:nvPr>
            <p:ph type="title"/>
            <p:custDataLst>
              <p:tags r:id="rId5"/>
            </p:custDataLst>
          </p:nvPr>
        </p:nvSpPr>
        <p:spPr>
          <a:xfrm>
            <a:off x="468312" y="5260039"/>
            <a:ext cx="8229601" cy="927368"/>
          </a:xfrm>
          <a:prstGeom prst="rect">
            <a:avLst/>
          </a:prstGeom>
        </p:spPr>
        <p:txBody>
          <a:bodyPr lIns="0" tIns="0" rIns="0" bIns="0">
            <a:noAutofit/>
          </a:bodyPr>
          <a:lstStyle/>
          <a:p>
            <a:pPr defTabSz="649223">
              <a:defRPr sz="1800"/>
            </a:pPr>
            <a:r>
              <a:rPr lang="fr-CH" sz="3200" b="1" dirty="0"/>
              <a:t>Pénalisation fiscale du mariage</a:t>
            </a:r>
          </a:p>
        </p:txBody>
      </p:sp>
      <p:sp>
        <p:nvSpPr>
          <p:cNvPr id="2" name="ZoneTexte 1">
            <a:extLst>
              <a:ext uri="{FF2B5EF4-FFF2-40B4-BE49-F238E27FC236}">
                <a16:creationId xmlns:a16="http://schemas.microsoft.com/office/drawing/2014/main" id="{9E2FB965-6EE4-0717-63C4-0D10F7E9D9BF}"/>
              </a:ext>
            </a:extLst>
          </p:cNvPr>
          <p:cNvSpPr txBox="1"/>
          <p:nvPr>
            <p:custDataLst>
              <p:tags r:id="rId6"/>
            </p:custDataLst>
          </p:nvPr>
        </p:nvSpPr>
        <p:spPr>
          <a:xfrm>
            <a:off x="5940152" y="4149080"/>
            <a:ext cx="501097" cy="3077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1400" b="1" i="0" u="none" strike="noStrike" cap="none" spc="0" normalizeH="0" baseline="0" dirty="0">
                <a:ln>
                  <a:noFill/>
                </a:ln>
                <a:solidFill>
                  <a:srgbClr val="FF0000"/>
                </a:solidFill>
                <a:effectLst/>
                <a:uFillTx/>
                <a:latin typeface="Arial" panose="020B0604020202020204" pitchFamily="34" charset="0"/>
                <a:ea typeface="Arial"/>
                <a:cs typeface="Arial" panose="020B0604020202020204" pitchFamily="34" charset="0"/>
                <a:sym typeface="Arial"/>
              </a:rPr>
              <a:t>FISC</a:t>
            </a:r>
            <a:endParaRPr kumimoji="0" lang="fr-FR" sz="1400" b="1" i="0" u="none" strike="noStrike" cap="none" spc="0" normalizeH="0" baseline="0" dirty="0">
              <a:ln>
                <a:noFill/>
              </a:ln>
              <a:solidFill>
                <a:srgbClr val="FF0000"/>
              </a:solidFill>
              <a:effectLst/>
              <a:uFillTx/>
              <a:latin typeface="Arial" panose="020B0604020202020204" pitchFamily="34" charset="0"/>
              <a:ea typeface="Arial"/>
              <a:cs typeface="Arial" panose="020B0604020202020204" pitchFamily="34" charset="0"/>
              <a:sym typeface="Arial"/>
            </a:endParaRPr>
          </a:p>
        </p:txBody>
      </p:sp>
      <p:sp>
        <p:nvSpPr>
          <p:cNvPr id="4" name="ZoneTexte 3">
            <a:extLst>
              <a:ext uri="{FF2B5EF4-FFF2-40B4-BE49-F238E27FC236}">
                <a16:creationId xmlns:a16="http://schemas.microsoft.com/office/drawing/2014/main" id="{9221ADD7-08B6-B803-78FA-9E62CBC1C260}"/>
              </a:ext>
            </a:extLst>
          </p:cNvPr>
          <p:cNvSpPr txBox="1"/>
          <p:nvPr>
            <p:custDataLst>
              <p:tags r:id="rId7"/>
            </p:custDataLst>
          </p:nvPr>
        </p:nvSpPr>
        <p:spPr>
          <a:xfrm>
            <a:off x="3143492" y="1419874"/>
            <a:ext cx="2037865" cy="83099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fr-CH" sz="1600" b="1" i="0" u="none" strike="noStrike" cap="none" spc="0" normalizeH="0" baseline="0" dirty="0">
                <a:ln>
                  <a:noFill/>
                </a:ln>
                <a:solidFill>
                  <a:srgbClr val="000000"/>
                </a:solidFill>
                <a:effectLst/>
                <a:uFillTx/>
                <a:latin typeface="Arial"/>
                <a:ea typeface="Arial"/>
                <a:cs typeface="Arial"/>
                <a:sym typeface="Arial"/>
              </a:rPr>
              <a:t>C’EST TON TÉMOIN</a:t>
            </a:r>
          </a:p>
          <a:p>
            <a:pPr marL="0" marR="0" indent="0" algn="ctr" defTabSz="914400" rtl="0" fontAlgn="auto" latinLnBrk="1" hangingPunct="0">
              <a:lnSpc>
                <a:spcPct val="100000"/>
              </a:lnSpc>
              <a:spcBef>
                <a:spcPts val="0"/>
              </a:spcBef>
              <a:spcAft>
                <a:spcPts val="0"/>
              </a:spcAft>
              <a:buClrTx/>
              <a:buSzTx/>
              <a:buFontTx/>
              <a:buNone/>
              <a:tabLst/>
            </a:pPr>
            <a:r>
              <a:rPr lang="fr-CH" sz="1600" b="1" dirty="0">
                <a:solidFill>
                  <a:srgbClr val="000000"/>
                </a:solidFill>
                <a:latin typeface="Arial"/>
                <a:ea typeface="Arial"/>
                <a:cs typeface="Arial"/>
                <a:sym typeface="Arial"/>
              </a:rPr>
              <a:t>DE MARIAGE?</a:t>
            </a:r>
          </a:p>
          <a:p>
            <a:pPr marL="0" marR="0" indent="0" algn="ctr" defTabSz="914400" rtl="0" fontAlgn="auto" latinLnBrk="1" hangingPunct="0">
              <a:lnSpc>
                <a:spcPct val="100000"/>
              </a:lnSpc>
              <a:spcBef>
                <a:spcPts val="0"/>
              </a:spcBef>
              <a:spcAft>
                <a:spcPts val="0"/>
              </a:spcAft>
              <a:buClrTx/>
              <a:buSzTx/>
              <a:buFontTx/>
              <a:buNone/>
              <a:tabLst/>
            </a:pPr>
            <a:endParaRPr kumimoji="0" lang="fr-FR" sz="1600" b="1" i="0" u="none" strike="noStrike" cap="none" spc="0" normalizeH="0" baseline="0" dirty="0">
              <a:ln>
                <a:noFill/>
              </a:ln>
              <a:solidFill>
                <a:srgbClr val="000000"/>
              </a:solidFill>
              <a:effectLst/>
              <a:uFillTx/>
              <a:latin typeface="Arial"/>
              <a:ea typeface="Arial"/>
              <a:cs typeface="Arial"/>
              <a:sym typeface="Arial"/>
            </a:endParaRPr>
          </a:p>
        </p:txBody>
      </p:sp>
      <p:sp>
        <p:nvSpPr>
          <p:cNvPr id="5" name="ZoneTexte 4">
            <a:extLst>
              <a:ext uri="{FF2B5EF4-FFF2-40B4-BE49-F238E27FC236}">
                <a16:creationId xmlns:a16="http://schemas.microsoft.com/office/drawing/2014/main" id="{C01DCCE8-7E0F-E49D-D3A5-C6BC6CDB83AA}"/>
              </a:ext>
            </a:extLst>
          </p:cNvPr>
          <p:cNvSpPr txBox="1"/>
          <p:nvPr>
            <p:custDataLst>
              <p:tags r:id="rId8"/>
            </p:custDataLst>
          </p:nvPr>
        </p:nvSpPr>
        <p:spPr>
          <a:xfrm>
            <a:off x="5148548" y="1712261"/>
            <a:ext cx="1872208" cy="1077216"/>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fr-CH" sz="1600" b="1" i="0" u="none" strike="noStrike" cap="none" spc="0" normalizeH="0" baseline="0" dirty="0">
                <a:ln>
                  <a:noFill/>
                </a:ln>
                <a:solidFill>
                  <a:srgbClr val="000000"/>
                </a:solidFill>
                <a:effectLst/>
                <a:uFillTx/>
                <a:latin typeface="Arial"/>
                <a:ea typeface="Arial"/>
                <a:cs typeface="Arial"/>
                <a:sym typeface="Arial"/>
              </a:rPr>
              <a:t>NON,</a:t>
            </a:r>
          </a:p>
          <a:p>
            <a:pPr marL="0" marR="0" indent="0" algn="ctr" defTabSz="914400" rtl="0" fontAlgn="auto" latinLnBrk="1" hangingPunct="0">
              <a:lnSpc>
                <a:spcPct val="100000"/>
              </a:lnSpc>
              <a:spcBef>
                <a:spcPts val="0"/>
              </a:spcBef>
              <a:spcAft>
                <a:spcPts val="0"/>
              </a:spcAft>
              <a:buClrTx/>
              <a:buSzTx/>
              <a:buFontTx/>
              <a:buNone/>
              <a:tabLst/>
            </a:pPr>
            <a:r>
              <a:rPr lang="fr-CH" sz="1600" b="1" dirty="0">
                <a:solidFill>
                  <a:srgbClr val="000000"/>
                </a:solidFill>
                <a:latin typeface="Arial"/>
                <a:ea typeface="Arial"/>
                <a:cs typeface="Arial"/>
                <a:sym typeface="Arial"/>
              </a:rPr>
              <a:t>JE CROIS QUE</a:t>
            </a:r>
          </a:p>
          <a:p>
            <a:pPr marL="0" marR="0" indent="0" algn="ctr" defTabSz="914400" rtl="0" fontAlgn="auto" latinLnBrk="1" hangingPunct="0">
              <a:lnSpc>
                <a:spcPct val="100000"/>
              </a:lnSpc>
              <a:spcBef>
                <a:spcPts val="0"/>
              </a:spcBef>
              <a:spcAft>
                <a:spcPts val="0"/>
              </a:spcAft>
              <a:buClrTx/>
              <a:buSzTx/>
              <a:buFontTx/>
              <a:buNone/>
              <a:tabLst/>
            </a:pPr>
            <a:r>
              <a:rPr kumimoji="0" lang="fr-CH" sz="1600" b="1" i="0" u="none" strike="noStrike" cap="none" spc="0" normalizeH="0" baseline="0" dirty="0">
                <a:ln>
                  <a:noFill/>
                </a:ln>
                <a:solidFill>
                  <a:srgbClr val="000000"/>
                </a:solidFill>
                <a:effectLst/>
                <a:uFillTx/>
                <a:latin typeface="Arial"/>
                <a:ea typeface="Arial"/>
                <a:cs typeface="Arial"/>
                <a:sym typeface="Arial"/>
              </a:rPr>
              <a:t>C’EST LE TIEN !</a:t>
            </a:r>
          </a:p>
          <a:p>
            <a:pPr marL="0" marR="0" indent="0" algn="ctr" defTabSz="914400" rtl="0" fontAlgn="auto" latinLnBrk="1" hangingPunct="0">
              <a:lnSpc>
                <a:spcPct val="100000"/>
              </a:lnSpc>
              <a:spcBef>
                <a:spcPts val="0"/>
              </a:spcBef>
              <a:spcAft>
                <a:spcPts val="0"/>
              </a:spcAft>
              <a:buClrTx/>
              <a:buSzTx/>
              <a:buFontTx/>
              <a:buNone/>
              <a:tabLst/>
            </a:pPr>
            <a:endParaRPr lang="fr-CH" sz="1600" b="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028870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6"/>
                                        </p:tgtEl>
                                      </p:cBhvr>
                                    </p:animEffect>
                                    <p:set>
                                      <p:cBhvr>
                                        <p:cTn id="7"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17"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2" y="1112006"/>
            <a:ext cx="8229601" cy="927368"/>
          </a:xfrm>
          <a:prstGeom prst="rect">
            <a:avLst/>
          </a:prstGeom>
        </p:spPr>
        <p:txBody>
          <a:bodyPr lIns="0" tIns="0" rIns="0" bIns="0">
            <a:noAutofit/>
          </a:bodyPr>
          <a:lstStyle/>
          <a:p>
            <a:pPr algn="l" defTabSz="649223">
              <a:defRPr sz="1800"/>
            </a:pPr>
            <a:r>
              <a:rPr lang="de-CH" sz="3200" b="1" dirty="0" err="1"/>
              <a:t>Incitations</a:t>
            </a:r>
            <a:r>
              <a:rPr lang="de-CH" sz="3200" b="1" dirty="0"/>
              <a:t> à </a:t>
            </a:r>
            <a:r>
              <a:rPr lang="de-CH" sz="3200" b="1" dirty="0" err="1"/>
              <a:t>l'emploi</a:t>
            </a:r>
            <a:r>
              <a:rPr lang="de-CH" sz="3200" b="1" dirty="0"/>
              <a:t>  </a:t>
            </a:r>
            <a:r>
              <a:rPr lang="de-CH" sz="3200" b="1" dirty="0">
                <a:solidFill>
                  <a:srgbClr val="00B0F0"/>
                </a:solidFill>
              </a:rPr>
              <a:t>?</a:t>
            </a:r>
          </a:p>
        </p:txBody>
      </p:sp>
      <p:sp>
        <p:nvSpPr>
          <p:cNvPr id="72" name="Shape 72"/>
          <p:cNvSpPr>
            <a:spLocks noGrp="1"/>
          </p:cNvSpPr>
          <p:nvPr>
            <p:ph type="body" idx="1"/>
            <p:custDataLst>
              <p:tags r:id="rId4"/>
            </p:custDataLst>
          </p:nvPr>
        </p:nvSpPr>
        <p:spPr>
          <a:xfrm>
            <a:off x="468312" y="2507673"/>
            <a:ext cx="8229601" cy="4107610"/>
          </a:xfrm>
          <a:prstGeom prst="rect">
            <a:avLst/>
          </a:prstGeom>
          <a:ln w="9525">
            <a:solidFill>
              <a:srgbClr val="FFFFFF"/>
            </a:solidFill>
            <a:miter lim="800000"/>
          </a:ln>
        </p:spPr>
        <p:txBody>
          <a:bodyPr lIns="0" tIns="0" rIns="0" bIns="0">
            <a:normAutofit/>
          </a:bodyPr>
          <a:lstStyle/>
          <a:p>
            <a:pPr marL="0" indent="0">
              <a:buNone/>
            </a:pPr>
            <a:r>
              <a:rPr lang="de-CH" dirty="0"/>
              <a:t>	</a:t>
            </a:r>
          </a:p>
          <a:p>
            <a:endParaRPr lang="de-CH" dirty="0"/>
          </a:p>
          <a:p>
            <a:endParaRPr lang="de-CH" dirty="0"/>
          </a:p>
          <a:p>
            <a:pPr marL="0" indent="0">
              <a:buNone/>
            </a:pPr>
            <a:endParaRPr lang="de-CH" sz="2600" dirty="0">
              <a:solidFill>
                <a:srgbClr val="00B050"/>
              </a:solidFill>
            </a:endParaRPr>
          </a:p>
        </p:txBody>
      </p:sp>
      <p:pic>
        <p:nvPicPr>
          <p:cNvPr id="73" name="image2.png" descr="Balken_def"/>
          <p:cNvPicPr/>
          <p:nvPr>
            <p:custDataLst>
              <p:tags r:id="rId5"/>
            </p:custDataLst>
          </p:nvPr>
        </p:nvPicPr>
        <p:blipFill>
          <a:blip r:embed="rId18" cstate="print"/>
          <a:stretch>
            <a:fillRect/>
          </a:stretch>
        </p:blipFill>
        <p:spPr>
          <a:xfrm>
            <a:off x="5508104" y="6165303"/>
            <a:ext cx="3368676" cy="509589"/>
          </a:xfrm>
          <a:prstGeom prst="rect">
            <a:avLst/>
          </a:prstGeom>
          <a:ln w="12700">
            <a:miter lim="400000"/>
          </a:ln>
        </p:spPr>
      </p:pic>
      <p:pic>
        <p:nvPicPr>
          <p:cNvPr id="3" name="Grafik 2">
            <a:extLst>
              <a:ext uri="{FF2B5EF4-FFF2-40B4-BE49-F238E27FC236}">
                <a16:creationId xmlns:a16="http://schemas.microsoft.com/office/drawing/2014/main" id="{64992444-E4E4-1F55-C4CE-729A01AA14B2}"/>
              </a:ext>
            </a:extLst>
          </p:cNvPr>
          <p:cNvPicPr>
            <a:picLocks noChangeAspect="1"/>
          </p:cNvPicPr>
          <p:nvPr>
            <p:custDataLst>
              <p:tags r:id="rId6"/>
            </p:custDataLst>
          </p:nvPr>
        </p:nvPicPr>
        <p:blipFill>
          <a:blip r:embed="rId19"/>
          <a:stretch>
            <a:fillRect/>
          </a:stretch>
        </p:blipFill>
        <p:spPr>
          <a:xfrm>
            <a:off x="468311" y="2425457"/>
            <a:ext cx="4928773" cy="3968959"/>
          </a:xfrm>
          <a:prstGeom prst="rect">
            <a:avLst/>
          </a:prstGeom>
        </p:spPr>
      </p:pic>
      <p:pic>
        <p:nvPicPr>
          <p:cNvPr id="5" name="Grafik 4">
            <a:extLst>
              <a:ext uri="{FF2B5EF4-FFF2-40B4-BE49-F238E27FC236}">
                <a16:creationId xmlns:a16="http://schemas.microsoft.com/office/drawing/2014/main" id="{C2715266-1181-A794-69E9-958177F7D0D2}"/>
              </a:ext>
            </a:extLst>
          </p:cNvPr>
          <p:cNvPicPr>
            <a:picLocks noChangeAspect="1"/>
          </p:cNvPicPr>
          <p:nvPr>
            <p:custDataLst>
              <p:tags r:id="rId7"/>
            </p:custDataLst>
          </p:nvPr>
        </p:nvPicPr>
        <p:blipFill>
          <a:blip r:embed="rId20"/>
          <a:stretch>
            <a:fillRect/>
          </a:stretch>
        </p:blipFill>
        <p:spPr>
          <a:xfrm>
            <a:off x="3271110" y="4168882"/>
            <a:ext cx="5605670" cy="785191"/>
          </a:xfrm>
          <a:prstGeom prst="rect">
            <a:avLst/>
          </a:prstGeom>
          <a:ln>
            <a:solidFill>
              <a:schemeClr val="tx1"/>
            </a:solidFill>
          </a:ln>
        </p:spPr>
      </p:pic>
      <p:sp>
        <p:nvSpPr>
          <p:cNvPr id="4" name="ZoneTexte 3">
            <a:extLst>
              <a:ext uri="{FF2B5EF4-FFF2-40B4-BE49-F238E27FC236}">
                <a16:creationId xmlns:a16="http://schemas.microsoft.com/office/drawing/2014/main" id="{F1D6D10E-67D3-F49E-928C-5FBEE2A9ED97}"/>
              </a:ext>
            </a:extLst>
          </p:cNvPr>
          <p:cNvSpPr txBox="1"/>
          <p:nvPr>
            <p:custDataLst>
              <p:tags r:id="rId8"/>
            </p:custDataLst>
          </p:nvPr>
        </p:nvSpPr>
        <p:spPr>
          <a:xfrm>
            <a:off x="468310" y="2370097"/>
            <a:ext cx="3358446" cy="2769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288000"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1200" b="1" i="0" u="none" strike="noStrike" cap="none" spc="0" normalizeH="0" baseline="0" dirty="0">
                <a:ln>
                  <a:noFill/>
                </a:ln>
                <a:solidFill>
                  <a:srgbClr val="000000"/>
                </a:solidFill>
                <a:effectLst/>
                <a:uFillTx/>
                <a:latin typeface="Arial"/>
                <a:ea typeface="Arial"/>
                <a:cs typeface="Arial"/>
                <a:sym typeface="Arial"/>
              </a:rPr>
              <a:t>Taux d’activité</a:t>
            </a:r>
            <a:r>
              <a:rPr kumimoji="0" lang="fr-CH" sz="1200" b="1" i="0" u="none" strike="noStrike" cap="none" spc="0" normalizeH="0" baseline="30000" dirty="0">
                <a:ln>
                  <a:noFill/>
                </a:ln>
                <a:solidFill>
                  <a:srgbClr val="000000"/>
                </a:solidFill>
                <a:effectLst/>
                <a:uFillTx/>
                <a:latin typeface="Arial"/>
                <a:ea typeface="Arial"/>
                <a:cs typeface="Arial"/>
                <a:sym typeface="Arial"/>
              </a:rPr>
              <a:t>1</a:t>
            </a:r>
            <a:r>
              <a:rPr kumimoji="0" lang="fr-CH" sz="1200" b="1" i="0" u="none" strike="noStrike" cap="none" spc="0" normalizeH="0" baseline="0" dirty="0">
                <a:ln>
                  <a:noFill/>
                </a:ln>
                <a:solidFill>
                  <a:srgbClr val="000000"/>
                </a:solidFill>
                <a:effectLst/>
                <a:uFillTx/>
                <a:latin typeface="Arial"/>
                <a:ea typeface="Arial"/>
                <a:cs typeface="Arial"/>
                <a:sym typeface="Arial"/>
              </a:rPr>
              <a:t> des parents selon le sexe</a:t>
            </a:r>
            <a:endParaRPr kumimoji="0" lang="fr-FR" sz="1200" b="1" i="0" u="none" strike="noStrike" cap="none" spc="0" normalizeH="0" baseline="0" dirty="0">
              <a:ln>
                <a:noFill/>
              </a:ln>
              <a:solidFill>
                <a:srgbClr val="000000"/>
              </a:solidFill>
              <a:effectLst/>
              <a:uFillTx/>
              <a:latin typeface="Arial"/>
              <a:ea typeface="Arial"/>
              <a:cs typeface="Arial"/>
              <a:sym typeface="Arial"/>
            </a:endParaRPr>
          </a:p>
        </p:txBody>
      </p:sp>
      <p:sp>
        <p:nvSpPr>
          <p:cNvPr id="6" name="ZoneTexte 5">
            <a:extLst>
              <a:ext uri="{FF2B5EF4-FFF2-40B4-BE49-F238E27FC236}">
                <a16:creationId xmlns:a16="http://schemas.microsoft.com/office/drawing/2014/main" id="{3BEAB804-1017-55B4-0BB3-668C15263F44}"/>
              </a:ext>
            </a:extLst>
          </p:cNvPr>
          <p:cNvSpPr txBox="1"/>
          <p:nvPr>
            <p:custDataLst>
              <p:tags r:id="rId9"/>
            </p:custDataLst>
          </p:nvPr>
        </p:nvSpPr>
        <p:spPr>
          <a:xfrm>
            <a:off x="4902369" y="3091617"/>
            <a:ext cx="461022" cy="261608"/>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1100" b="0" i="0" u="none" strike="noStrike" cap="none" spc="0" normalizeH="0" baseline="0" dirty="0">
                <a:ln>
                  <a:noFill/>
                </a:ln>
                <a:solidFill>
                  <a:srgbClr val="000000"/>
                </a:solidFill>
                <a:effectLst/>
                <a:uFillTx/>
                <a:latin typeface="Arial"/>
                <a:ea typeface="Arial"/>
                <a:cs typeface="Arial"/>
                <a:sym typeface="Arial"/>
              </a:rPr>
              <a:t>Pères</a:t>
            </a:r>
            <a:endParaRPr kumimoji="0" lang="fr-FR" sz="1100" b="0" i="0" u="none" strike="noStrike" cap="none" spc="0" normalizeH="0" baseline="0" dirty="0">
              <a:ln>
                <a:noFill/>
              </a:ln>
              <a:solidFill>
                <a:srgbClr val="000000"/>
              </a:solidFill>
              <a:effectLst/>
              <a:uFillTx/>
              <a:latin typeface="Arial"/>
              <a:ea typeface="Arial"/>
              <a:cs typeface="Arial"/>
              <a:sym typeface="Arial"/>
            </a:endParaRPr>
          </a:p>
        </p:txBody>
      </p:sp>
      <p:sp>
        <p:nvSpPr>
          <p:cNvPr id="7" name="ZoneTexte 6">
            <a:extLst>
              <a:ext uri="{FF2B5EF4-FFF2-40B4-BE49-F238E27FC236}">
                <a16:creationId xmlns:a16="http://schemas.microsoft.com/office/drawing/2014/main" id="{B525FE66-7015-D3AC-1161-3EF7EFF6B9B4}"/>
              </a:ext>
            </a:extLst>
          </p:cNvPr>
          <p:cNvSpPr txBox="1"/>
          <p:nvPr>
            <p:custDataLst>
              <p:tags r:id="rId10"/>
            </p:custDataLst>
          </p:nvPr>
        </p:nvSpPr>
        <p:spPr>
          <a:xfrm>
            <a:off x="4902369" y="3429000"/>
            <a:ext cx="483464" cy="261608"/>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1100" b="0" i="0" u="none" strike="noStrike" cap="none" spc="0" normalizeH="0" baseline="0" dirty="0">
                <a:ln>
                  <a:noFill/>
                </a:ln>
                <a:solidFill>
                  <a:srgbClr val="000000"/>
                </a:solidFill>
                <a:effectLst/>
                <a:uFillTx/>
                <a:latin typeface="Arial"/>
                <a:ea typeface="Arial"/>
                <a:cs typeface="Arial"/>
                <a:sym typeface="Arial"/>
              </a:rPr>
              <a:t>Mères</a:t>
            </a:r>
            <a:endParaRPr kumimoji="0" lang="fr-FR" sz="1100" b="0" i="0" u="none" strike="noStrike" cap="none" spc="0" normalizeH="0" baseline="0" dirty="0">
              <a:ln>
                <a:noFill/>
              </a:ln>
              <a:solidFill>
                <a:srgbClr val="000000"/>
              </a:solidFill>
              <a:effectLst/>
              <a:uFillTx/>
              <a:latin typeface="Arial"/>
              <a:ea typeface="Arial"/>
              <a:cs typeface="Arial"/>
              <a:sym typeface="Arial"/>
            </a:endParaRPr>
          </a:p>
        </p:txBody>
      </p:sp>
      <p:sp>
        <p:nvSpPr>
          <p:cNvPr id="8" name="ZoneTexte 7">
            <a:extLst>
              <a:ext uri="{FF2B5EF4-FFF2-40B4-BE49-F238E27FC236}">
                <a16:creationId xmlns:a16="http://schemas.microsoft.com/office/drawing/2014/main" id="{0A9EB51A-EC0B-4D40-1816-0E5AF599C164}"/>
              </a:ext>
            </a:extLst>
          </p:cNvPr>
          <p:cNvSpPr txBox="1"/>
          <p:nvPr>
            <p:custDataLst>
              <p:tags r:id="rId11"/>
            </p:custDataLst>
          </p:nvPr>
        </p:nvSpPr>
        <p:spPr>
          <a:xfrm>
            <a:off x="468310" y="5745994"/>
            <a:ext cx="5050420" cy="246219"/>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1000" b="0" i="0" u="none" strike="noStrike" cap="none" spc="0" normalizeH="0" baseline="30000" dirty="0">
                <a:ln>
                  <a:noFill/>
                </a:ln>
                <a:solidFill>
                  <a:srgbClr val="000000"/>
                </a:solidFill>
                <a:effectLst/>
                <a:uFillTx/>
                <a:latin typeface="Arial"/>
                <a:ea typeface="Arial"/>
                <a:cs typeface="Arial"/>
                <a:sym typeface="Arial"/>
              </a:rPr>
              <a:t>1 </a:t>
            </a:r>
            <a:r>
              <a:rPr kumimoji="0" lang="fr-CH" sz="1000" b="0" i="0" u="none" strike="noStrike" cap="none" spc="0" normalizeH="0" baseline="0" dirty="0">
                <a:ln>
                  <a:noFill/>
                </a:ln>
                <a:solidFill>
                  <a:srgbClr val="000000"/>
                </a:solidFill>
                <a:effectLst/>
                <a:uFillTx/>
                <a:latin typeface="Arial"/>
                <a:ea typeface="Arial"/>
                <a:cs typeface="Arial"/>
                <a:sym typeface="Arial"/>
              </a:rPr>
              <a:t>âgé-e-s de 25 à 54 ans, avec au moins un enfant de moins de 15 ans dans le ménage</a:t>
            </a:r>
            <a:endParaRPr kumimoji="0" lang="fr-FR" sz="1000" b="0" i="0" u="none" strike="noStrike" cap="none" spc="0" normalizeH="0" baseline="0" dirty="0">
              <a:ln>
                <a:noFill/>
              </a:ln>
              <a:solidFill>
                <a:srgbClr val="000000"/>
              </a:solidFill>
              <a:effectLst/>
              <a:uFillTx/>
              <a:latin typeface="Arial"/>
              <a:ea typeface="Arial"/>
              <a:cs typeface="Arial"/>
              <a:sym typeface="Arial"/>
            </a:endParaRPr>
          </a:p>
        </p:txBody>
      </p:sp>
      <p:sp>
        <p:nvSpPr>
          <p:cNvPr id="9" name="ZoneTexte 8">
            <a:extLst>
              <a:ext uri="{FF2B5EF4-FFF2-40B4-BE49-F238E27FC236}">
                <a16:creationId xmlns:a16="http://schemas.microsoft.com/office/drawing/2014/main" id="{24DF2CFA-68DA-6978-1D45-6ECA30453C54}"/>
              </a:ext>
            </a:extLst>
          </p:cNvPr>
          <p:cNvSpPr txBox="1"/>
          <p:nvPr>
            <p:custDataLst>
              <p:tags r:id="rId12"/>
            </p:custDataLst>
          </p:nvPr>
        </p:nvSpPr>
        <p:spPr>
          <a:xfrm>
            <a:off x="444483" y="6155306"/>
            <a:ext cx="4888516" cy="246219"/>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1000" b="0" i="0" u="none" strike="noStrike" cap="none" spc="0" normalizeH="0" baseline="0" dirty="0">
                <a:ln>
                  <a:noFill/>
                </a:ln>
                <a:solidFill>
                  <a:srgbClr val="000000"/>
                </a:solidFill>
                <a:effectLst/>
                <a:uFillTx/>
                <a:latin typeface="Arial" panose="020B0604020202020204" pitchFamily="34" charset="0"/>
                <a:ea typeface="Arial"/>
                <a:cs typeface="Arial" panose="020B0604020202020204" pitchFamily="34" charset="0"/>
                <a:sym typeface="Arial"/>
              </a:rPr>
              <a:t>Source: OFS - </a:t>
            </a:r>
            <a:r>
              <a:rPr lang="fr-FR" sz="1000" b="0" i="0" dirty="0">
                <a:solidFill>
                  <a:srgbClr val="000000"/>
                </a:solidFill>
                <a:effectLst/>
                <a:latin typeface="Arial" panose="020B0604020202020204" pitchFamily="34" charset="0"/>
                <a:cs typeface="Arial" panose="020B0604020202020204" pitchFamily="34" charset="0"/>
              </a:rPr>
              <a:t>Enquête suisse sur la population active (ESPA)                 © OFS 2022</a:t>
            </a:r>
            <a:endParaRPr kumimoji="0" lang="fr-FR" sz="1000" b="0" i="0" u="none" strike="noStrike" cap="none" spc="0" normalizeH="0" baseline="0" dirty="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10" name="ZoneTexte 9">
            <a:extLst>
              <a:ext uri="{FF2B5EF4-FFF2-40B4-BE49-F238E27FC236}">
                <a16:creationId xmlns:a16="http://schemas.microsoft.com/office/drawing/2014/main" id="{D574B3BA-BBC4-6484-2CC9-39A915A474AD}"/>
              </a:ext>
            </a:extLst>
          </p:cNvPr>
          <p:cNvSpPr txBox="1"/>
          <p:nvPr>
            <p:custDataLst>
              <p:tags r:id="rId13"/>
            </p:custDataLst>
          </p:nvPr>
        </p:nvSpPr>
        <p:spPr>
          <a:xfrm>
            <a:off x="468310" y="2786958"/>
            <a:ext cx="368047" cy="23083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900" b="0" i="0" u="none" strike="noStrike" cap="none" spc="0" normalizeH="0" baseline="0" dirty="0">
                <a:ln>
                  <a:noFill/>
                </a:ln>
                <a:solidFill>
                  <a:srgbClr val="000000"/>
                </a:solidFill>
                <a:effectLst/>
                <a:uFillTx/>
                <a:latin typeface="Arial"/>
                <a:ea typeface="Arial"/>
                <a:cs typeface="Arial"/>
                <a:sym typeface="Arial"/>
              </a:rPr>
              <a:t>En %</a:t>
            </a:r>
            <a:endParaRPr kumimoji="0" lang="fr-FR" sz="900" b="0" i="0" u="none" strike="noStrike" cap="none" spc="0" normalizeH="0" baseline="0" dirty="0">
              <a:ln>
                <a:noFill/>
              </a:ln>
              <a:solidFill>
                <a:srgbClr val="000000"/>
              </a:solidFill>
              <a:effectLst/>
              <a:uFillTx/>
              <a:latin typeface="Arial"/>
              <a:ea typeface="Arial"/>
              <a:cs typeface="Arial"/>
              <a:sym typeface="Arial"/>
            </a:endParaRPr>
          </a:p>
        </p:txBody>
      </p:sp>
      <p:sp>
        <p:nvSpPr>
          <p:cNvPr id="11" name="ZoneTexte 10">
            <a:extLst>
              <a:ext uri="{FF2B5EF4-FFF2-40B4-BE49-F238E27FC236}">
                <a16:creationId xmlns:a16="http://schemas.microsoft.com/office/drawing/2014/main" id="{6D97ADF6-DD77-D58F-8488-E6BA5C083731}"/>
              </a:ext>
            </a:extLst>
          </p:cNvPr>
          <p:cNvSpPr txBox="1"/>
          <p:nvPr>
            <p:custDataLst>
              <p:tags r:id="rId14"/>
            </p:custDataLst>
          </p:nvPr>
        </p:nvSpPr>
        <p:spPr>
          <a:xfrm>
            <a:off x="3203848" y="4078630"/>
            <a:ext cx="5699545" cy="954105"/>
          </a:xfrm>
          <a:prstGeom prst="rect">
            <a:avLst/>
          </a:prstGeom>
          <a:solidFill>
            <a:schemeClr val="bg1"/>
          </a:solid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2000"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rgbClr val="000000"/>
                </a:solidFill>
                <a:effectLst/>
                <a:uFillTx/>
                <a:latin typeface="Arial"/>
                <a:ea typeface="Arial"/>
                <a:cs typeface="Arial"/>
                <a:sym typeface="Arial"/>
              </a:rPr>
              <a:t>Presque toutes les mères professionnellement inactives (93,5%) ne </a:t>
            </a:r>
          </a:p>
          <a:p>
            <a:pPr marL="0" marR="0" indent="0" algn="l" defTabSz="914400" rtl="0" fontAlgn="auto" latinLnBrk="1"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rgbClr val="000000"/>
                </a:solidFill>
                <a:effectLst/>
                <a:uFillTx/>
                <a:latin typeface="Arial"/>
                <a:ea typeface="Arial"/>
                <a:cs typeface="Arial"/>
                <a:sym typeface="Arial"/>
              </a:rPr>
              <a:t>cherchaient pas de travail en 2021. Près des trois quarts d'entre elles </a:t>
            </a:r>
          </a:p>
          <a:p>
            <a:pPr marL="0" marR="0" indent="0" algn="l" defTabSz="914400" rtl="0" fontAlgn="auto" latinLnBrk="1"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rgbClr val="000000"/>
                </a:solidFill>
                <a:effectLst/>
                <a:uFillTx/>
                <a:latin typeface="Arial"/>
                <a:ea typeface="Arial"/>
                <a:cs typeface="Arial"/>
                <a:sym typeface="Arial"/>
              </a:rPr>
              <a:t>ont cité comme raison à cela la garde des enfants ou d'autres </a:t>
            </a:r>
            <a:r>
              <a:rPr kumimoji="0" lang="fr-FR" sz="1400" b="0" i="0" u="none" strike="noStrike" cap="none" spc="0" normalizeH="0" baseline="0" dirty="0" err="1">
                <a:ln>
                  <a:noFill/>
                </a:ln>
                <a:solidFill>
                  <a:srgbClr val="000000"/>
                </a:solidFill>
                <a:effectLst/>
                <a:uFillTx/>
                <a:latin typeface="Arial"/>
                <a:ea typeface="Arial"/>
                <a:cs typeface="Arial"/>
                <a:sym typeface="Arial"/>
              </a:rPr>
              <a:t>obliga</a:t>
            </a:r>
            <a:r>
              <a:rPr kumimoji="0" lang="fr-FR" sz="1400" b="0" i="0" u="none" strike="noStrike" cap="none" spc="0" normalizeH="0" baseline="0" dirty="0">
                <a:ln>
                  <a:noFill/>
                </a:ln>
                <a:solidFill>
                  <a:srgbClr val="000000"/>
                </a:solidFill>
                <a:effectLst/>
                <a:uFillTx/>
                <a:latin typeface="Arial"/>
                <a:ea typeface="Arial"/>
                <a:cs typeface="Arial"/>
                <a:sym typeface="Arial"/>
              </a:rPr>
              <a:t>-  </a:t>
            </a:r>
          </a:p>
          <a:p>
            <a:pPr marL="0" marR="0" indent="0" algn="l" defTabSz="914400" rtl="0" fontAlgn="auto" latinLnBrk="1" hangingPunct="0">
              <a:lnSpc>
                <a:spcPct val="100000"/>
              </a:lnSpc>
              <a:spcBef>
                <a:spcPts val="0"/>
              </a:spcBef>
              <a:spcAft>
                <a:spcPts val="0"/>
              </a:spcAft>
              <a:buClrTx/>
              <a:buSzTx/>
              <a:buFontTx/>
              <a:buNone/>
              <a:tabLst/>
            </a:pPr>
            <a:r>
              <a:rPr lang="fr-FR" sz="1400" dirty="0" err="1">
                <a:solidFill>
                  <a:srgbClr val="000000"/>
                </a:solidFill>
                <a:latin typeface="Arial"/>
                <a:ea typeface="Arial"/>
                <a:cs typeface="Arial"/>
                <a:sym typeface="Arial"/>
              </a:rPr>
              <a:t>t</a:t>
            </a:r>
            <a:r>
              <a:rPr kumimoji="0" lang="fr-FR" sz="1400" b="0" i="0" u="none" strike="noStrike" cap="none" spc="0" normalizeH="0" baseline="0" dirty="0" err="1">
                <a:ln>
                  <a:noFill/>
                </a:ln>
                <a:solidFill>
                  <a:srgbClr val="000000"/>
                </a:solidFill>
                <a:effectLst/>
                <a:uFillTx/>
                <a:latin typeface="Arial"/>
                <a:ea typeface="Arial"/>
                <a:cs typeface="Arial"/>
                <a:sym typeface="Arial"/>
              </a:rPr>
              <a:t>ions</a:t>
            </a:r>
            <a:r>
              <a:rPr kumimoji="0" lang="fr-FR" sz="1400" b="0" i="0" u="none" strike="noStrike" cap="none" spc="0" normalizeH="0" baseline="0" dirty="0">
                <a:ln>
                  <a:noFill/>
                </a:ln>
                <a:solidFill>
                  <a:srgbClr val="000000"/>
                </a:solidFill>
                <a:effectLst/>
                <a:uFillTx/>
                <a:latin typeface="Arial"/>
                <a:ea typeface="Arial"/>
                <a:cs typeface="Arial"/>
                <a:sym typeface="Arial"/>
              </a:rPr>
              <a:t> familiales.</a:t>
            </a:r>
          </a:p>
        </p:txBody>
      </p:sp>
    </p:spTree>
    <p:extLst>
      <p:ext uri="{BB962C8B-B14F-4D97-AF65-F5344CB8AC3E}">
        <p14:creationId xmlns:p14="http://schemas.microsoft.com/office/powerpoint/2010/main" val="226845860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16"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1" y="1520696"/>
            <a:ext cx="8229601" cy="927368"/>
          </a:xfrm>
          <a:prstGeom prst="rect">
            <a:avLst/>
          </a:prstGeom>
        </p:spPr>
        <p:txBody>
          <a:bodyPr lIns="0" tIns="0" rIns="0" bIns="0">
            <a:noAutofit/>
          </a:bodyPr>
          <a:lstStyle/>
          <a:p>
            <a:pPr algn="l" defTabSz="649223">
              <a:defRPr sz="1800"/>
            </a:pPr>
            <a:r>
              <a:rPr lang="de-CH" sz="3200" b="1" dirty="0" err="1"/>
              <a:t>Incitation</a:t>
            </a:r>
            <a:br>
              <a:rPr lang="de-CH" sz="3200" b="1" dirty="0"/>
            </a:br>
            <a:r>
              <a:rPr lang="de-CH" sz="3200" b="1" dirty="0"/>
              <a:t>à </a:t>
            </a:r>
            <a:r>
              <a:rPr lang="de-CH" sz="3200" b="1" dirty="0" err="1"/>
              <a:t>l'emploi</a:t>
            </a:r>
            <a:r>
              <a:rPr lang="de-CH" sz="3200" b="1" dirty="0"/>
              <a:t>  </a:t>
            </a:r>
            <a:r>
              <a:rPr lang="de-CH" sz="3200" b="1" dirty="0">
                <a:solidFill>
                  <a:srgbClr val="00B0F0"/>
                </a:solidFill>
              </a:rPr>
              <a:t>?</a:t>
            </a:r>
            <a:endParaRPr sz="3200" b="1" dirty="0">
              <a:solidFill>
                <a:srgbClr val="0070C0"/>
              </a:solidFill>
            </a:endParaRPr>
          </a:p>
        </p:txBody>
      </p:sp>
      <p:sp>
        <p:nvSpPr>
          <p:cNvPr id="72" name="Shape 72"/>
          <p:cNvSpPr>
            <a:spLocks noGrp="1"/>
          </p:cNvSpPr>
          <p:nvPr>
            <p:ph type="body" idx="1"/>
            <p:custDataLst>
              <p:tags r:id="rId4"/>
            </p:custDataLst>
          </p:nvPr>
        </p:nvSpPr>
        <p:spPr>
          <a:xfrm>
            <a:off x="468312" y="2507673"/>
            <a:ext cx="8229601" cy="4107610"/>
          </a:xfrm>
          <a:prstGeom prst="rect">
            <a:avLst/>
          </a:prstGeom>
          <a:ln w="9525">
            <a:solidFill>
              <a:srgbClr val="FFFFFF"/>
            </a:solidFill>
            <a:miter lim="800000"/>
          </a:ln>
        </p:spPr>
        <p:txBody>
          <a:bodyPr lIns="0" tIns="0" rIns="0" bIns="0">
            <a:normAutofit/>
          </a:bodyPr>
          <a:lstStyle/>
          <a:p>
            <a:pPr marL="0" indent="0">
              <a:buNone/>
            </a:pPr>
            <a:r>
              <a:rPr lang="de-CH" dirty="0"/>
              <a:t>	</a:t>
            </a:r>
          </a:p>
          <a:p>
            <a:endParaRPr lang="de-CH" dirty="0"/>
          </a:p>
          <a:p>
            <a:endParaRPr lang="de-CH" dirty="0"/>
          </a:p>
          <a:p>
            <a:pPr marL="0" indent="0">
              <a:buNone/>
            </a:pPr>
            <a:endParaRPr lang="de-CH" sz="2600" dirty="0">
              <a:solidFill>
                <a:srgbClr val="00B050"/>
              </a:solidFill>
            </a:endParaRPr>
          </a:p>
        </p:txBody>
      </p:sp>
      <p:pic>
        <p:nvPicPr>
          <p:cNvPr id="73" name="image2.png" descr="Balken_def"/>
          <p:cNvPicPr/>
          <p:nvPr>
            <p:custDataLst>
              <p:tags r:id="rId5"/>
            </p:custDataLst>
          </p:nvPr>
        </p:nvPicPr>
        <p:blipFill>
          <a:blip r:embed="rId17" cstate="print"/>
          <a:stretch>
            <a:fillRect/>
          </a:stretch>
        </p:blipFill>
        <p:spPr>
          <a:xfrm>
            <a:off x="5508104" y="6165303"/>
            <a:ext cx="3368676" cy="509589"/>
          </a:xfrm>
          <a:prstGeom prst="rect">
            <a:avLst/>
          </a:prstGeom>
          <a:ln w="12700">
            <a:miter lim="400000"/>
          </a:ln>
        </p:spPr>
      </p:pic>
      <p:pic>
        <p:nvPicPr>
          <p:cNvPr id="4" name="Grafik 3">
            <a:extLst>
              <a:ext uri="{FF2B5EF4-FFF2-40B4-BE49-F238E27FC236}">
                <a16:creationId xmlns:a16="http://schemas.microsoft.com/office/drawing/2014/main" id="{08191ECE-1E48-8553-3D7E-2271BB52477C}"/>
              </a:ext>
            </a:extLst>
          </p:cNvPr>
          <p:cNvPicPr>
            <a:picLocks noChangeAspect="1"/>
          </p:cNvPicPr>
          <p:nvPr>
            <p:custDataLst>
              <p:tags r:id="rId6"/>
            </p:custDataLst>
          </p:nvPr>
        </p:nvPicPr>
        <p:blipFill>
          <a:blip r:embed="rId18"/>
          <a:stretch>
            <a:fillRect/>
          </a:stretch>
        </p:blipFill>
        <p:spPr>
          <a:xfrm>
            <a:off x="4988348" y="40276"/>
            <a:ext cx="3888432" cy="6108422"/>
          </a:xfrm>
          <a:prstGeom prst="rect">
            <a:avLst/>
          </a:prstGeom>
        </p:spPr>
      </p:pic>
      <p:sp>
        <p:nvSpPr>
          <p:cNvPr id="2" name="Rechteck 1">
            <a:extLst>
              <a:ext uri="{FF2B5EF4-FFF2-40B4-BE49-F238E27FC236}">
                <a16:creationId xmlns:a16="http://schemas.microsoft.com/office/drawing/2014/main" id="{7A8757D7-EBDC-5D6C-4433-C555CF00B842}"/>
              </a:ext>
            </a:extLst>
          </p:cNvPr>
          <p:cNvSpPr/>
          <p:nvPr>
            <p:custDataLst>
              <p:tags r:id="rId7"/>
            </p:custDataLst>
          </p:nvPr>
        </p:nvSpPr>
        <p:spPr>
          <a:xfrm>
            <a:off x="5220072" y="789566"/>
            <a:ext cx="3343327" cy="143346"/>
          </a:xfrm>
          <a:prstGeom prst="rect">
            <a:avLst/>
          </a:prstGeom>
          <a:noFill/>
          <a:ln w="25400" cap="flat">
            <a:solidFill>
              <a:srgbClr val="0070C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de-CH" sz="1800" b="0" i="0" u="none" strike="noStrike" cap="none" spc="0" normalizeH="0" baseline="0">
              <a:ln>
                <a:noFill/>
              </a:ln>
              <a:solidFill>
                <a:srgbClr val="000000"/>
              </a:solidFill>
              <a:effectLst/>
              <a:uFillTx/>
              <a:latin typeface="Arial"/>
              <a:ea typeface="Arial"/>
              <a:cs typeface="Arial"/>
              <a:sym typeface="Arial"/>
            </a:endParaRPr>
          </a:p>
        </p:txBody>
      </p:sp>
      <p:sp>
        <p:nvSpPr>
          <p:cNvPr id="3" name="ZoneTexte 2">
            <a:extLst>
              <a:ext uri="{FF2B5EF4-FFF2-40B4-BE49-F238E27FC236}">
                <a16:creationId xmlns:a16="http://schemas.microsoft.com/office/drawing/2014/main" id="{BA63C0DB-7CDA-8F13-DFA8-3343FD37D6DD}"/>
              </a:ext>
            </a:extLst>
          </p:cNvPr>
          <p:cNvSpPr txBox="1"/>
          <p:nvPr>
            <p:custDataLst>
              <p:tags r:id="rId8"/>
            </p:custDataLst>
          </p:nvPr>
        </p:nvSpPr>
        <p:spPr>
          <a:xfrm>
            <a:off x="5004076" y="620688"/>
            <a:ext cx="666206" cy="436016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0" rIns="45719" bIns="0" numCol="1" spcCol="38100" rtlCol="0" anchor="t">
            <a:spAutoFit/>
          </a:bodyPr>
          <a:lstStyle/>
          <a:p>
            <a:pPr marL="0" marR="0" indent="0" algn="r" defTabSz="914400" rtl="0" fontAlgn="auto" latinLnBrk="1" hangingPunct="0">
              <a:lnSpc>
                <a:spcPct val="100000"/>
              </a:lnSpc>
              <a:spcBef>
                <a:spcPts val="20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a:ea typeface="Arial"/>
                <a:cs typeface="Arial"/>
                <a:sym typeface="Arial"/>
              </a:rPr>
              <a:t>Tchéquie</a:t>
            </a:r>
          </a:p>
          <a:p>
            <a:pPr marL="0" marR="0" indent="0" algn="r" defTabSz="914400" rtl="0" fontAlgn="auto" latinLnBrk="1" hangingPunct="0">
              <a:lnSpc>
                <a:spcPct val="100000"/>
              </a:lnSpc>
              <a:spcBef>
                <a:spcPts val="200"/>
              </a:spcBef>
              <a:spcAft>
                <a:spcPts val="0"/>
              </a:spcAft>
              <a:buClrTx/>
              <a:buSzTx/>
              <a:buFontTx/>
              <a:buNone/>
              <a:tabLst/>
            </a:pPr>
            <a:r>
              <a:rPr lang="fr-CH" sz="800" b="1" dirty="0">
                <a:solidFill>
                  <a:srgbClr val="000000"/>
                </a:solidFill>
                <a:highlight>
                  <a:srgbClr val="00FFFF"/>
                </a:highlight>
                <a:latin typeface="Arial"/>
                <a:ea typeface="Arial"/>
                <a:cs typeface="Arial"/>
                <a:sym typeface="Arial"/>
              </a:rPr>
              <a:t>Suisse</a:t>
            </a:r>
          </a:p>
          <a:p>
            <a:pPr marL="0" marR="0" indent="0" algn="r" defTabSz="914400" rtl="0" fontAlgn="auto" latinLnBrk="1" hangingPunct="0">
              <a:lnSpc>
                <a:spcPct val="100000"/>
              </a:lnSpc>
              <a:spcBef>
                <a:spcPts val="20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a:ea typeface="Arial"/>
                <a:cs typeface="Arial"/>
                <a:sym typeface="Arial"/>
              </a:rPr>
              <a:t>Malte</a:t>
            </a:r>
          </a:p>
          <a:p>
            <a:pPr marL="0" marR="0" indent="0" algn="r" defTabSz="914400" rtl="0" fontAlgn="auto" latinLnBrk="1" hangingPunct="0">
              <a:lnSpc>
                <a:spcPct val="100000"/>
              </a:lnSpc>
              <a:spcBef>
                <a:spcPts val="200"/>
              </a:spcBef>
              <a:spcAft>
                <a:spcPts val="0"/>
              </a:spcAft>
              <a:buClrTx/>
              <a:buSzTx/>
              <a:buFontTx/>
              <a:buNone/>
              <a:tabLst/>
            </a:pPr>
            <a:r>
              <a:rPr lang="fr-CH" sz="800" dirty="0">
                <a:solidFill>
                  <a:srgbClr val="000000"/>
                </a:solidFill>
                <a:latin typeface="Arial"/>
                <a:ea typeface="Arial"/>
                <a:cs typeface="Arial"/>
                <a:sym typeface="Arial"/>
              </a:rPr>
              <a:t>Litanie</a:t>
            </a:r>
          </a:p>
          <a:p>
            <a:pPr marL="0" marR="0" indent="0" algn="r" defTabSz="914400" rtl="0" fontAlgn="auto" latinLnBrk="1" hangingPunct="0">
              <a:lnSpc>
                <a:spcPct val="100000"/>
              </a:lnSpc>
              <a:spcBef>
                <a:spcPts val="20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a:ea typeface="Arial"/>
                <a:cs typeface="Arial"/>
                <a:sym typeface="Arial"/>
              </a:rPr>
              <a:t>Hongrie</a:t>
            </a:r>
          </a:p>
          <a:p>
            <a:pPr marL="0" marR="0" indent="0" algn="r" defTabSz="914400" rtl="0" fontAlgn="auto" latinLnBrk="1" hangingPunct="0">
              <a:lnSpc>
                <a:spcPct val="100000"/>
              </a:lnSpc>
              <a:spcBef>
                <a:spcPts val="200"/>
              </a:spcBef>
              <a:spcAft>
                <a:spcPts val="0"/>
              </a:spcAft>
              <a:buClrTx/>
              <a:buSzTx/>
              <a:buFontTx/>
              <a:buNone/>
              <a:tabLst/>
            </a:pPr>
            <a:r>
              <a:rPr lang="fr-CH" sz="800" dirty="0">
                <a:solidFill>
                  <a:srgbClr val="000000"/>
                </a:solidFill>
                <a:latin typeface="Arial"/>
                <a:ea typeface="Arial"/>
                <a:cs typeface="Arial"/>
                <a:sym typeface="Arial"/>
              </a:rPr>
              <a:t>Estonie</a:t>
            </a:r>
          </a:p>
          <a:p>
            <a:pPr marL="0" marR="0" indent="0" algn="r" defTabSz="914400" rtl="0" fontAlgn="auto" latinLnBrk="1" hangingPunct="0">
              <a:lnSpc>
                <a:spcPct val="100000"/>
              </a:lnSpc>
              <a:spcBef>
                <a:spcPts val="20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a:ea typeface="Arial"/>
                <a:cs typeface="Arial"/>
                <a:sym typeface="Arial"/>
              </a:rPr>
              <a:t>Allemagne</a:t>
            </a:r>
          </a:p>
          <a:p>
            <a:pPr marL="0" marR="0" indent="0" algn="r" defTabSz="914400" rtl="0" fontAlgn="auto" latinLnBrk="1" hangingPunct="0">
              <a:lnSpc>
                <a:spcPct val="100000"/>
              </a:lnSpc>
              <a:spcBef>
                <a:spcPts val="200"/>
              </a:spcBef>
              <a:spcAft>
                <a:spcPts val="0"/>
              </a:spcAft>
              <a:buClrTx/>
              <a:buSzTx/>
              <a:buFontTx/>
              <a:buNone/>
              <a:tabLst/>
            </a:pPr>
            <a:r>
              <a:rPr lang="fr-CH" sz="800" dirty="0">
                <a:solidFill>
                  <a:srgbClr val="000000"/>
                </a:solidFill>
                <a:latin typeface="Arial"/>
                <a:ea typeface="Arial"/>
                <a:cs typeface="Arial"/>
                <a:sym typeface="Arial"/>
              </a:rPr>
              <a:t>Slovénie</a:t>
            </a:r>
          </a:p>
          <a:p>
            <a:pPr marL="0" marR="0" indent="0" algn="r" defTabSz="914400" rtl="0" fontAlgn="auto" latinLnBrk="1" hangingPunct="0">
              <a:lnSpc>
                <a:spcPct val="100000"/>
              </a:lnSpc>
              <a:spcBef>
                <a:spcPts val="20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a:ea typeface="Arial"/>
                <a:cs typeface="Arial"/>
                <a:sym typeface="Arial"/>
              </a:rPr>
              <a:t>Autriche</a:t>
            </a:r>
          </a:p>
          <a:p>
            <a:pPr marL="0" marR="0" indent="0" algn="r" defTabSz="914400" rtl="0" fontAlgn="auto" latinLnBrk="1" hangingPunct="0">
              <a:lnSpc>
                <a:spcPct val="100000"/>
              </a:lnSpc>
              <a:spcBef>
                <a:spcPts val="200"/>
              </a:spcBef>
              <a:spcAft>
                <a:spcPts val="0"/>
              </a:spcAft>
              <a:buClrTx/>
              <a:buSzTx/>
              <a:buFontTx/>
              <a:buNone/>
              <a:tabLst/>
            </a:pPr>
            <a:r>
              <a:rPr lang="fr-CH" sz="800" dirty="0">
                <a:solidFill>
                  <a:srgbClr val="000000"/>
                </a:solidFill>
                <a:latin typeface="Arial"/>
                <a:ea typeface="Arial"/>
                <a:cs typeface="Arial"/>
                <a:sym typeface="Arial"/>
              </a:rPr>
              <a:t>Slovaquie</a:t>
            </a:r>
          </a:p>
          <a:p>
            <a:pPr marL="0" marR="0" indent="0" algn="r" defTabSz="914400" rtl="0" fontAlgn="auto" latinLnBrk="1" hangingPunct="0">
              <a:lnSpc>
                <a:spcPct val="100000"/>
              </a:lnSpc>
              <a:spcBef>
                <a:spcPts val="20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a:ea typeface="Arial"/>
                <a:cs typeface="Arial"/>
                <a:sym typeface="Arial"/>
              </a:rPr>
              <a:t>Finlande</a:t>
            </a:r>
          </a:p>
          <a:p>
            <a:pPr marL="0" marR="0" indent="0" algn="r" defTabSz="914400" rtl="0" fontAlgn="auto" latinLnBrk="1" hangingPunct="0">
              <a:lnSpc>
                <a:spcPct val="100000"/>
              </a:lnSpc>
              <a:spcBef>
                <a:spcPts val="200"/>
              </a:spcBef>
              <a:spcAft>
                <a:spcPts val="0"/>
              </a:spcAft>
              <a:buClrTx/>
              <a:buSzTx/>
              <a:buFontTx/>
              <a:buNone/>
              <a:tabLst/>
            </a:pPr>
            <a:r>
              <a:rPr lang="fr-CH" sz="800" dirty="0">
                <a:solidFill>
                  <a:srgbClr val="000000"/>
                </a:solidFill>
                <a:latin typeface="Arial"/>
                <a:ea typeface="Arial"/>
                <a:cs typeface="Arial"/>
                <a:sym typeface="Arial"/>
              </a:rPr>
              <a:t>Pays-Bas</a:t>
            </a:r>
          </a:p>
          <a:p>
            <a:pPr marL="0" marR="0" indent="0" algn="r" defTabSz="914400" rtl="0" fontAlgn="auto" latinLnBrk="1" hangingPunct="0">
              <a:lnSpc>
                <a:spcPct val="100000"/>
              </a:lnSpc>
              <a:spcBef>
                <a:spcPts val="20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a:ea typeface="Arial"/>
                <a:cs typeface="Arial"/>
                <a:sym typeface="Arial"/>
              </a:rPr>
              <a:t>Luxembourg</a:t>
            </a:r>
          </a:p>
          <a:p>
            <a:pPr marL="0" marR="0" indent="0" algn="r" defTabSz="914400" rtl="0" fontAlgn="auto" latinLnBrk="1" hangingPunct="0">
              <a:lnSpc>
                <a:spcPct val="100000"/>
              </a:lnSpc>
              <a:spcBef>
                <a:spcPts val="200"/>
              </a:spcBef>
              <a:spcAft>
                <a:spcPts val="0"/>
              </a:spcAft>
              <a:buClrTx/>
              <a:buSzTx/>
              <a:buFontTx/>
              <a:buNone/>
              <a:tabLst/>
            </a:pPr>
            <a:r>
              <a:rPr lang="fr-CH" sz="800" dirty="0">
                <a:solidFill>
                  <a:srgbClr val="000000"/>
                </a:solidFill>
                <a:latin typeface="Arial"/>
                <a:ea typeface="Arial"/>
                <a:cs typeface="Arial"/>
                <a:sym typeface="Arial"/>
              </a:rPr>
              <a:t>Danemark</a:t>
            </a:r>
          </a:p>
          <a:p>
            <a:pPr marL="0" marR="0" indent="0" algn="r" defTabSz="914400" rtl="0" fontAlgn="auto" latinLnBrk="1" hangingPunct="0">
              <a:lnSpc>
                <a:spcPct val="100000"/>
              </a:lnSpc>
              <a:spcBef>
                <a:spcPts val="20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a:ea typeface="Arial"/>
                <a:cs typeface="Arial"/>
                <a:sym typeface="Arial"/>
              </a:rPr>
              <a:t>Portugal</a:t>
            </a:r>
          </a:p>
          <a:p>
            <a:pPr marL="0" marR="0" indent="0" algn="r" defTabSz="914400" rtl="0" fontAlgn="auto" latinLnBrk="1" hangingPunct="0">
              <a:lnSpc>
                <a:spcPct val="100000"/>
              </a:lnSpc>
              <a:spcBef>
                <a:spcPts val="200"/>
              </a:spcBef>
              <a:spcAft>
                <a:spcPts val="0"/>
              </a:spcAft>
              <a:buClrTx/>
              <a:buSzTx/>
              <a:buFontTx/>
              <a:buNone/>
              <a:tabLst/>
            </a:pPr>
            <a:r>
              <a:rPr lang="fr-CH" sz="800" dirty="0">
                <a:solidFill>
                  <a:srgbClr val="000000"/>
                </a:solidFill>
                <a:latin typeface="Arial"/>
                <a:ea typeface="Arial"/>
                <a:cs typeface="Arial"/>
                <a:sym typeface="Arial"/>
              </a:rPr>
              <a:t>France</a:t>
            </a:r>
          </a:p>
          <a:p>
            <a:pPr marL="0" marR="0" indent="0" algn="r" defTabSz="914400" rtl="0" fontAlgn="auto" latinLnBrk="1" hangingPunct="0">
              <a:lnSpc>
                <a:spcPct val="100000"/>
              </a:lnSpc>
              <a:spcBef>
                <a:spcPts val="200"/>
              </a:spcBef>
              <a:spcAft>
                <a:spcPts val="0"/>
              </a:spcAft>
              <a:buClrTx/>
              <a:buSzTx/>
              <a:buFontTx/>
              <a:buNone/>
              <a:tabLst/>
            </a:pPr>
            <a:r>
              <a:rPr lang="fr-CH" sz="800" dirty="0">
                <a:solidFill>
                  <a:srgbClr val="000000"/>
                </a:solidFill>
                <a:latin typeface="Arial"/>
                <a:ea typeface="Arial"/>
                <a:cs typeface="Arial"/>
                <a:sym typeface="Arial"/>
              </a:rPr>
              <a:t>Bulgarie</a:t>
            </a:r>
          </a:p>
          <a:p>
            <a:pPr marL="0" marR="0" indent="0" algn="r" defTabSz="914400" rtl="0" fontAlgn="auto" latinLnBrk="1" hangingPunct="0">
              <a:lnSpc>
                <a:spcPct val="100000"/>
              </a:lnSpc>
              <a:spcBef>
                <a:spcPts val="200"/>
              </a:spcBef>
              <a:spcAft>
                <a:spcPts val="0"/>
              </a:spcAft>
              <a:buClrTx/>
              <a:buSzTx/>
              <a:buFontTx/>
              <a:buNone/>
              <a:tabLst/>
            </a:pPr>
            <a:r>
              <a:rPr lang="fr-CH" sz="800" dirty="0">
                <a:solidFill>
                  <a:srgbClr val="000000"/>
                </a:solidFill>
                <a:latin typeface="Arial"/>
                <a:ea typeface="Arial"/>
                <a:cs typeface="Arial"/>
                <a:sym typeface="Arial"/>
              </a:rPr>
              <a:t>Irlande</a:t>
            </a:r>
          </a:p>
          <a:p>
            <a:pPr marL="0" marR="0" indent="0" algn="r" defTabSz="914400" rtl="0" fontAlgn="auto" latinLnBrk="1" hangingPunct="0">
              <a:lnSpc>
                <a:spcPct val="100000"/>
              </a:lnSpc>
              <a:spcBef>
                <a:spcPts val="200"/>
              </a:spcBef>
              <a:spcAft>
                <a:spcPts val="0"/>
              </a:spcAft>
              <a:buClrTx/>
              <a:buSzTx/>
              <a:buFontTx/>
              <a:buNone/>
              <a:tabLst/>
            </a:pPr>
            <a:r>
              <a:rPr lang="fr-CH" sz="800" dirty="0">
                <a:solidFill>
                  <a:srgbClr val="000000"/>
                </a:solidFill>
                <a:latin typeface="Arial"/>
                <a:ea typeface="Arial"/>
                <a:cs typeface="Arial"/>
                <a:sym typeface="Arial"/>
              </a:rPr>
              <a:t>Chypre</a:t>
            </a:r>
          </a:p>
          <a:p>
            <a:pPr marL="0" marR="0" indent="0" algn="r" defTabSz="914400" rtl="0" fontAlgn="auto" latinLnBrk="1" hangingPunct="0">
              <a:lnSpc>
                <a:spcPct val="100000"/>
              </a:lnSpc>
              <a:spcBef>
                <a:spcPts val="200"/>
              </a:spcBef>
              <a:spcAft>
                <a:spcPts val="0"/>
              </a:spcAft>
              <a:buClrTx/>
              <a:buSzTx/>
              <a:buFontTx/>
              <a:buNone/>
              <a:tabLst/>
            </a:pPr>
            <a:r>
              <a:rPr lang="fr-CH" sz="800" dirty="0">
                <a:solidFill>
                  <a:srgbClr val="000000"/>
                </a:solidFill>
                <a:latin typeface="Arial"/>
                <a:ea typeface="Arial"/>
                <a:cs typeface="Arial"/>
                <a:sym typeface="Arial"/>
              </a:rPr>
              <a:t>Suède</a:t>
            </a:r>
          </a:p>
          <a:p>
            <a:pPr marL="0" marR="0" indent="0" algn="r" defTabSz="914400" rtl="0" fontAlgn="auto" latinLnBrk="1" hangingPunct="0">
              <a:lnSpc>
                <a:spcPct val="100000"/>
              </a:lnSpc>
              <a:spcBef>
                <a:spcPts val="200"/>
              </a:spcBef>
              <a:spcAft>
                <a:spcPts val="0"/>
              </a:spcAft>
              <a:buClrTx/>
              <a:buSzTx/>
              <a:buFontTx/>
              <a:buNone/>
              <a:tabLst/>
            </a:pPr>
            <a:r>
              <a:rPr lang="fr-CH" sz="800" dirty="0">
                <a:solidFill>
                  <a:srgbClr val="000000"/>
                </a:solidFill>
                <a:latin typeface="Arial"/>
                <a:ea typeface="Arial"/>
                <a:cs typeface="Arial"/>
                <a:sym typeface="Arial"/>
              </a:rPr>
              <a:t>Lettonie</a:t>
            </a:r>
          </a:p>
          <a:p>
            <a:pPr marL="0" marR="0" indent="0" algn="r" defTabSz="914400" rtl="0" fontAlgn="auto" latinLnBrk="1" hangingPunct="0">
              <a:lnSpc>
                <a:spcPct val="100000"/>
              </a:lnSpc>
              <a:spcBef>
                <a:spcPts val="200"/>
              </a:spcBef>
              <a:spcAft>
                <a:spcPts val="0"/>
              </a:spcAft>
              <a:buClrTx/>
              <a:buSzTx/>
              <a:buFontTx/>
              <a:buNone/>
              <a:tabLst/>
            </a:pPr>
            <a:r>
              <a:rPr lang="fr-CH" sz="800" dirty="0">
                <a:solidFill>
                  <a:srgbClr val="000000"/>
                </a:solidFill>
                <a:latin typeface="Arial"/>
                <a:ea typeface="Arial"/>
                <a:cs typeface="Arial"/>
                <a:sym typeface="Arial"/>
              </a:rPr>
              <a:t>Belgique</a:t>
            </a:r>
          </a:p>
          <a:p>
            <a:pPr marL="0" marR="0" indent="0" algn="r" defTabSz="914400" rtl="0" fontAlgn="auto" latinLnBrk="1" hangingPunct="0">
              <a:lnSpc>
                <a:spcPct val="100000"/>
              </a:lnSpc>
              <a:spcBef>
                <a:spcPts val="20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a:ea typeface="Arial"/>
                <a:cs typeface="Arial"/>
                <a:sym typeface="Arial"/>
              </a:rPr>
              <a:t>UE</a:t>
            </a:r>
          </a:p>
          <a:p>
            <a:pPr marL="0" marR="0" indent="0" algn="r" defTabSz="914400" rtl="0" fontAlgn="auto" latinLnBrk="1" hangingPunct="0">
              <a:lnSpc>
                <a:spcPct val="100000"/>
              </a:lnSpc>
              <a:spcBef>
                <a:spcPts val="200"/>
              </a:spcBef>
              <a:spcAft>
                <a:spcPts val="0"/>
              </a:spcAft>
              <a:buClrTx/>
              <a:buSzTx/>
              <a:buFontTx/>
              <a:buNone/>
              <a:tabLst/>
            </a:pPr>
            <a:r>
              <a:rPr lang="fr-CH" sz="800" dirty="0">
                <a:solidFill>
                  <a:srgbClr val="000000"/>
                </a:solidFill>
                <a:latin typeface="Arial"/>
                <a:ea typeface="Arial"/>
                <a:cs typeface="Arial"/>
                <a:sym typeface="Arial"/>
              </a:rPr>
              <a:t>Pologne</a:t>
            </a:r>
          </a:p>
          <a:p>
            <a:pPr marL="0" marR="0" indent="0" algn="r" defTabSz="914400" rtl="0" fontAlgn="auto" latinLnBrk="1" hangingPunct="0">
              <a:lnSpc>
                <a:spcPct val="100000"/>
              </a:lnSpc>
              <a:spcBef>
                <a:spcPts val="20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a:ea typeface="Arial"/>
                <a:cs typeface="Arial"/>
                <a:sym typeface="Arial"/>
              </a:rPr>
              <a:t>Roumanie</a:t>
            </a:r>
          </a:p>
          <a:p>
            <a:pPr marL="0" marR="0" indent="0" algn="r" defTabSz="914400" rtl="0" fontAlgn="auto" latinLnBrk="1" hangingPunct="0">
              <a:lnSpc>
                <a:spcPct val="100000"/>
              </a:lnSpc>
              <a:spcBef>
                <a:spcPts val="200"/>
              </a:spcBef>
              <a:spcAft>
                <a:spcPts val="0"/>
              </a:spcAft>
              <a:buClrTx/>
              <a:buSzTx/>
              <a:buFontTx/>
              <a:buNone/>
              <a:tabLst/>
            </a:pPr>
            <a:r>
              <a:rPr lang="fr-CH" sz="800" dirty="0">
                <a:solidFill>
                  <a:srgbClr val="000000"/>
                </a:solidFill>
                <a:latin typeface="Arial"/>
                <a:ea typeface="Arial"/>
                <a:cs typeface="Arial"/>
                <a:sym typeface="Arial"/>
              </a:rPr>
              <a:t>Croatie</a:t>
            </a:r>
          </a:p>
          <a:p>
            <a:pPr marL="0" marR="0" indent="0" algn="r" defTabSz="914400" rtl="0" fontAlgn="auto" latinLnBrk="1" hangingPunct="0">
              <a:lnSpc>
                <a:spcPct val="100000"/>
              </a:lnSpc>
              <a:spcBef>
                <a:spcPts val="20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a:ea typeface="Arial"/>
                <a:cs typeface="Arial"/>
                <a:sym typeface="Arial"/>
              </a:rPr>
              <a:t>Espagne</a:t>
            </a:r>
          </a:p>
          <a:p>
            <a:pPr marL="0" marR="0" indent="0" algn="r" defTabSz="914400" rtl="0" fontAlgn="auto" latinLnBrk="1" hangingPunct="0">
              <a:lnSpc>
                <a:spcPct val="100000"/>
              </a:lnSpc>
              <a:spcBef>
                <a:spcPts val="200"/>
              </a:spcBef>
              <a:spcAft>
                <a:spcPts val="0"/>
              </a:spcAft>
              <a:buClrTx/>
              <a:buSzTx/>
              <a:buFontTx/>
              <a:buNone/>
              <a:tabLst/>
            </a:pPr>
            <a:r>
              <a:rPr lang="fr-CH" sz="800" dirty="0">
                <a:solidFill>
                  <a:srgbClr val="000000"/>
                </a:solidFill>
                <a:latin typeface="Arial"/>
                <a:ea typeface="Arial"/>
                <a:cs typeface="Arial"/>
                <a:sym typeface="Arial"/>
              </a:rPr>
              <a:t>Italie</a:t>
            </a:r>
          </a:p>
          <a:p>
            <a:pPr marL="0" marR="0" indent="0" algn="r" defTabSz="914400" rtl="0" fontAlgn="auto" latinLnBrk="1" hangingPunct="0">
              <a:lnSpc>
                <a:spcPct val="100000"/>
              </a:lnSpc>
              <a:spcBef>
                <a:spcPts val="20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a:ea typeface="Arial"/>
                <a:cs typeface="Arial"/>
                <a:sym typeface="Arial"/>
              </a:rPr>
              <a:t>Grèce</a:t>
            </a:r>
            <a:endParaRPr kumimoji="0" lang="fr-FR" sz="800" b="0" i="0" u="none" strike="noStrike" cap="none" spc="0" normalizeH="0" baseline="0" dirty="0">
              <a:ln>
                <a:noFill/>
              </a:ln>
              <a:solidFill>
                <a:srgbClr val="000000"/>
              </a:solidFill>
              <a:effectLst/>
              <a:uFillTx/>
              <a:latin typeface="Arial"/>
              <a:ea typeface="Arial"/>
              <a:cs typeface="Arial"/>
              <a:sym typeface="Arial"/>
            </a:endParaRPr>
          </a:p>
        </p:txBody>
      </p:sp>
      <p:sp>
        <p:nvSpPr>
          <p:cNvPr id="5" name="ZoneTexte 4">
            <a:extLst>
              <a:ext uri="{FF2B5EF4-FFF2-40B4-BE49-F238E27FC236}">
                <a16:creationId xmlns:a16="http://schemas.microsoft.com/office/drawing/2014/main" id="{C5D0E3ED-3A19-E3E7-FDED-126304492CCD}"/>
              </a:ext>
            </a:extLst>
          </p:cNvPr>
          <p:cNvSpPr txBox="1"/>
          <p:nvPr>
            <p:custDataLst>
              <p:tags r:id="rId9"/>
            </p:custDataLst>
          </p:nvPr>
        </p:nvSpPr>
        <p:spPr>
          <a:xfrm>
            <a:off x="4991852" y="0"/>
            <a:ext cx="3575051" cy="461663"/>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FR" sz="1200" b="1" i="0" u="none" strike="noStrike" cap="none" spc="0" normalizeH="0" baseline="0" dirty="0">
                <a:ln>
                  <a:noFill/>
                </a:ln>
                <a:solidFill>
                  <a:srgbClr val="000000"/>
                </a:solidFill>
                <a:effectLst/>
                <a:uFillTx/>
                <a:latin typeface="Arial"/>
                <a:ea typeface="Arial"/>
                <a:cs typeface="Arial"/>
                <a:sym typeface="Arial"/>
              </a:rPr>
              <a:t>Proportion de femmes</a:t>
            </a:r>
            <a:r>
              <a:rPr kumimoji="0" lang="fr-FR" sz="1200" b="1" i="0" u="none" strike="noStrike" cap="none" spc="0" normalizeH="0" baseline="30000" dirty="0">
                <a:ln>
                  <a:noFill/>
                </a:ln>
                <a:solidFill>
                  <a:srgbClr val="000000"/>
                </a:solidFill>
                <a:effectLst/>
                <a:uFillTx/>
                <a:latin typeface="Arial"/>
                <a:ea typeface="Arial"/>
                <a:cs typeface="Arial"/>
                <a:sym typeface="Arial"/>
              </a:rPr>
              <a:t>1</a:t>
            </a:r>
            <a:r>
              <a:rPr kumimoji="0" lang="fr-FR" sz="1200" b="1" i="0" u="none" strike="noStrike" cap="none" spc="0" normalizeH="0" baseline="0" dirty="0">
                <a:ln>
                  <a:noFill/>
                </a:ln>
                <a:solidFill>
                  <a:srgbClr val="000000"/>
                </a:solidFill>
                <a:effectLst/>
                <a:uFillTx/>
                <a:latin typeface="Arial"/>
                <a:ea typeface="Arial"/>
                <a:cs typeface="Arial"/>
                <a:sym typeface="Arial"/>
              </a:rPr>
              <a:t> actives en Suisse et </a:t>
            </a:r>
          </a:p>
          <a:p>
            <a:pPr marL="0" marR="0" indent="0" algn="l" defTabSz="914400" rtl="0" fontAlgn="auto" latinLnBrk="1" hangingPunct="0">
              <a:lnSpc>
                <a:spcPct val="100000"/>
              </a:lnSpc>
              <a:spcBef>
                <a:spcPts val="0"/>
              </a:spcBef>
              <a:spcAft>
                <a:spcPts val="0"/>
              </a:spcAft>
              <a:buClrTx/>
              <a:buSzTx/>
              <a:buFontTx/>
              <a:buNone/>
              <a:tabLst/>
            </a:pPr>
            <a:r>
              <a:rPr lang="fr-FR" sz="1200" b="1" dirty="0">
                <a:solidFill>
                  <a:srgbClr val="000000"/>
                </a:solidFill>
                <a:latin typeface="Arial"/>
                <a:ea typeface="Arial"/>
                <a:cs typeface="Arial"/>
                <a:sym typeface="Arial"/>
              </a:rPr>
              <a:t>dans </a:t>
            </a:r>
            <a:r>
              <a:rPr kumimoji="0" lang="fr-FR" sz="1200" b="1" i="0" u="none" strike="noStrike" cap="none" spc="0" normalizeH="0" baseline="0" dirty="0">
                <a:ln>
                  <a:noFill/>
                </a:ln>
                <a:solidFill>
                  <a:srgbClr val="000000"/>
                </a:solidFill>
                <a:effectLst/>
                <a:uFillTx/>
                <a:latin typeface="Arial"/>
                <a:ea typeface="Arial"/>
                <a:cs typeface="Arial"/>
                <a:sym typeface="Arial"/>
              </a:rPr>
              <a:t>l'UE, avec ou sans enfant dans le ménage</a:t>
            </a:r>
          </a:p>
        </p:txBody>
      </p:sp>
      <p:sp>
        <p:nvSpPr>
          <p:cNvPr id="6" name="ZoneTexte 5">
            <a:extLst>
              <a:ext uri="{FF2B5EF4-FFF2-40B4-BE49-F238E27FC236}">
                <a16:creationId xmlns:a16="http://schemas.microsoft.com/office/drawing/2014/main" id="{CBA6F15B-857F-3FD8-B1CF-9760D86C92AB}"/>
              </a:ext>
            </a:extLst>
          </p:cNvPr>
          <p:cNvSpPr txBox="1"/>
          <p:nvPr>
            <p:custDataLst>
              <p:tags r:id="rId10"/>
            </p:custDataLst>
          </p:nvPr>
        </p:nvSpPr>
        <p:spPr>
          <a:xfrm>
            <a:off x="5004076" y="443794"/>
            <a:ext cx="616513" cy="215442"/>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fr-CH" sz="800" dirty="0">
                <a:solidFill>
                  <a:srgbClr val="000000"/>
                </a:solidFill>
                <a:latin typeface="Arial"/>
                <a:ea typeface="Arial"/>
                <a:cs typeface="Arial"/>
                <a:sym typeface="Arial"/>
              </a:rPr>
              <a:t>en %, 2021</a:t>
            </a:r>
            <a:endParaRPr kumimoji="0" lang="fr-FR" sz="800" b="0" i="0" u="none" strike="noStrike" cap="none" spc="0" normalizeH="0" baseline="0" dirty="0">
              <a:ln>
                <a:noFill/>
              </a:ln>
              <a:solidFill>
                <a:srgbClr val="000000"/>
              </a:solidFill>
              <a:effectLst/>
              <a:uFillTx/>
              <a:latin typeface="Arial"/>
              <a:ea typeface="Arial"/>
              <a:cs typeface="Arial"/>
              <a:sym typeface="Arial"/>
            </a:endParaRPr>
          </a:p>
        </p:txBody>
      </p:sp>
      <p:sp>
        <p:nvSpPr>
          <p:cNvPr id="7" name="ZoneTexte 6">
            <a:extLst>
              <a:ext uri="{FF2B5EF4-FFF2-40B4-BE49-F238E27FC236}">
                <a16:creationId xmlns:a16="http://schemas.microsoft.com/office/drawing/2014/main" id="{2B4893B0-48A7-F467-F535-BCA0381EE5C0}"/>
              </a:ext>
            </a:extLst>
          </p:cNvPr>
          <p:cNvSpPr txBox="1"/>
          <p:nvPr>
            <p:custDataLst>
              <p:tags r:id="rId11"/>
            </p:custDataLst>
          </p:nvPr>
        </p:nvSpPr>
        <p:spPr>
          <a:xfrm>
            <a:off x="5016502" y="5899158"/>
            <a:ext cx="3832124" cy="338552"/>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panose="020B0604020202020204" pitchFamily="34" charset="0"/>
                <a:ea typeface="Arial"/>
                <a:cs typeface="Arial" panose="020B0604020202020204" pitchFamily="34" charset="0"/>
                <a:sym typeface="Arial"/>
              </a:rPr>
              <a:t>Sources: OFS - </a:t>
            </a:r>
            <a:r>
              <a:rPr lang="fr-FR" sz="800" b="0" i="0" dirty="0">
                <a:solidFill>
                  <a:srgbClr val="000000"/>
                </a:solidFill>
                <a:effectLst/>
                <a:latin typeface="Arial" panose="020B0604020202020204" pitchFamily="34" charset="0"/>
                <a:cs typeface="Arial" panose="020B0604020202020204" pitchFamily="34" charset="0"/>
              </a:rPr>
              <a:t>Enquête suisse sur la population active (ESPA), Eurostat </a:t>
            </a:r>
          </a:p>
          <a:p>
            <a:pPr marL="0" marR="0" indent="0" algn="l" defTabSz="914400" rtl="0" fontAlgn="auto" latinLnBrk="1" hangingPunct="0">
              <a:lnSpc>
                <a:spcPct val="100000"/>
              </a:lnSpc>
              <a:spcBef>
                <a:spcPts val="0"/>
              </a:spcBef>
              <a:spcAft>
                <a:spcPts val="0"/>
              </a:spcAft>
              <a:buClrTx/>
              <a:buSzTx/>
              <a:buFontTx/>
              <a:buNone/>
              <a:tabLst/>
            </a:pPr>
            <a:r>
              <a:rPr lang="fr-FR" sz="800" b="0" i="0" dirty="0">
                <a:solidFill>
                  <a:srgbClr val="000000"/>
                </a:solidFill>
                <a:effectLst/>
                <a:latin typeface="Arial" panose="020B0604020202020204" pitchFamily="34" charset="0"/>
                <a:cs typeface="Arial" panose="020B0604020202020204" pitchFamily="34" charset="0"/>
              </a:rPr>
              <a:t>(état: juillet 2022)                                                                                   © OFS 2022    </a:t>
            </a:r>
            <a:endParaRPr kumimoji="0" lang="fr-FR" sz="800" b="0" i="0" u="none" strike="noStrike" cap="none" spc="0" normalizeH="0" baseline="0" dirty="0">
              <a:ln>
                <a:noFill/>
              </a:ln>
              <a:solidFill>
                <a:srgbClr val="000000"/>
              </a:solidFill>
              <a:effectLst/>
              <a:uFillTx/>
              <a:latin typeface="Arial"/>
              <a:ea typeface="Arial"/>
              <a:cs typeface="Arial"/>
              <a:sym typeface="Arial"/>
            </a:endParaRPr>
          </a:p>
        </p:txBody>
      </p:sp>
      <p:sp>
        <p:nvSpPr>
          <p:cNvPr id="8" name="ZoneTexte 7">
            <a:extLst>
              <a:ext uri="{FF2B5EF4-FFF2-40B4-BE49-F238E27FC236}">
                <a16:creationId xmlns:a16="http://schemas.microsoft.com/office/drawing/2014/main" id="{4EA8EFBB-CCA5-2FF8-955D-C508A0E5069F}"/>
              </a:ext>
            </a:extLst>
          </p:cNvPr>
          <p:cNvSpPr txBox="1"/>
          <p:nvPr>
            <p:custDataLst>
              <p:tags r:id="rId12"/>
            </p:custDataLst>
          </p:nvPr>
        </p:nvSpPr>
        <p:spPr>
          <a:xfrm>
            <a:off x="4988348" y="5536226"/>
            <a:ext cx="2160240" cy="215442"/>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800" b="0" i="0" u="none" strike="noStrike" cap="none" spc="0" normalizeH="0" baseline="30000" dirty="0">
                <a:ln>
                  <a:noFill/>
                </a:ln>
                <a:solidFill>
                  <a:srgbClr val="000000"/>
                </a:solidFill>
                <a:effectLst/>
                <a:uFillTx/>
                <a:latin typeface="Arial"/>
                <a:ea typeface="Arial"/>
                <a:cs typeface="Arial"/>
                <a:sym typeface="Arial"/>
              </a:rPr>
              <a:t>1</a:t>
            </a:r>
            <a:r>
              <a:rPr kumimoji="0" lang="fr-CH" sz="800" b="0" i="0" u="none" strike="noStrike" cap="none" spc="0" normalizeH="0" baseline="0" dirty="0">
                <a:ln>
                  <a:noFill/>
                </a:ln>
                <a:solidFill>
                  <a:srgbClr val="000000"/>
                </a:solidFill>
                <a:effectLst/>
                <a:uFillTx/>
                <a:latin typeface="Arial"/>
                <a:ea typeface="Arial"/>
                <a:cs typeface="Arial"/>
                <a:sym typeface="Arial"/>
              </a:rPr>
              <a:t> Femmes âgées de 25 à 54 ans </a:t>
            </a:r>
            <a:endParaRPr kumimoji="0" lang="fr-FR" sz="800" b="0" i="0" u="none" strike="noStrike" cap="none" spc="0" normalizeH="0" baseline="0" dirty="0">
              <a:ln>
                <a:noFill/>
              </a:ln>
              <a:solidFill>
                <a:srgbClr val="000000"/>
              </a:solidFill>
              <a:effectLst/>
              <a:uFillTx/>
              <a:latin typeface="Arial"/>
              <a:ea typeface="Arial"/>
              <a:cs typeface="Arial"/>
              <a:sym typeface="Arial"/>
            </a:endParaRPr>
          </a:p>
        </p:txBody>
      </p:sp>
      <p:sp>
        <p:nvSpPr>
          <p:cNvPr id="9" name="ZoneTexte 8">
            <a:extLst>
              <a:ext uri="{FF2B5EF4-FFF2-40B4-BE49-F238E27FC236}">
                <a16:creationId xmlns:a16="http://schemas.microsoft.com/office/drawing/2014/main" id="{02994EF0-80B5-9819-EAF8-3F1D06F1C760}"/>
              </a:ext>
            </a:extLst>
          </p:cNvPr>
          <p:cNvSpPr txBox="1"/>
          <p:nvPr>
            <p:custDataLst>
              <p:tags r:id="rId13"/>
            </p:custDataLst>
          </p:nvPr>
        </p:nvSpPr>
        <p:spPr>
          <a:xfrm>
            <a:off x="4579205" y="5177536"/>
            <a:ext cx="4356319" cy="338552"/>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fr-CH" sz="800" u="sng" dirty="0">
                <a:solidFill>
                  <a:srgbClr val="000000"/>
                </a:solidFill>
                <a:latin typeface="Arial"/>
                <a:ea typeface="Arial"/>
                <a:cs typeface="Arial"/>
                <a:sym typeface="Arial"/>
              </a:rPr>
              <a:t>Orange</a:t>
            </a:r>
            <a:r>
              <a:rPr lang="fr-CH" sz="800" dirty="0">
                <a:solidFill>
                  <a:srgbClr val="000000"/>
                </a:solidFill>
                <a:latin typeface="Arial"/>
                <a:ea typeface="Arial"/>
                <a:cs typeface="Arial"/>
                <a:sym typeface="Arial"/>
              </a:rPr>
              <a:t>: s</a:t>
            </a:r>
            <a:r>
              <a:rPr kumimoji="0" lang="fr-CH" sz="800" b="0" i="0" u="none" strike="noStrike" cap="none" spc="0" normalizeH="0" baseline="0" dirty="0">
                <a:ln>
                  <a:noFill/>
                </a:ln>
                <a:solidFill>
                  <a:srgbClr val="000000"/>
                </a:solidFill>
                <a:effectLst/>
                <a:uFillTx/>
                <a:latin typeface="Arial"/>
                <a:ea typeface="Arial"/>
                <a:cs typeface="Arial"/>
                <a:sym typeface="Arial"/>
              </a:rPr>
              <a:t>ans enfants dans le ménage </a:t>
            </a:r>
            <a:r>
              <a:rPr kumimoji="0" lang="fr-CH" sz="800" b="0" i="0" u="sng" strike="noStrike" cap="none" spc="0" normalizeH="0" baseline="0" dirty="0">
                <a:ln>
                  <a:noFill/>
                </a:ln>
                <a:solidFill>
                  <a:srgbClr val="000000"/>
                </a:solidFill>
                <a:effectLst/>
                <a:uFillTx/>
                <a:latin typeface="Arial"/>
                <a:ea typeface="Arial"/>
                <a:cs typeface="Arial"/>
                <a:sym typeface="Arial"/>
              </a:rPr>
              <a:t>Bleu clair</a:t>
            </a:r>
            <a:r>
              <a:rPr kumimoji="0" lang="fr-CH" sz="800" b="0" i="0" u="none" strike="noStrike" cap="none" spc="0" normalizeH="0" baseline="0" dirty="0">
                <a:ln>
                  <a:noFill/>
                </a:ln>
                <a:solidFill>
                  <a:srgbClr val="000000"/>
                </a:solidFill>
                <a:effectLst/>
                <a:uFillTx/>
                <a:latin typeface="Arial"/>
                <a:ea typeface="Arial"/>
                <a:cs typeface="Arial"/>
                <a:sym typeface="Arial"/>
              </a:rPr>
              <a:t>: avec au moins un enfant de moins de 6 ans</a:t>
            </a:r>
          </a:p>
          <a:p>
            <a:pPr marL="0" marR="0" indent="0" algn="l" defTabSz="914400" rtl="0" fontAlgn="auto" latinLnBrk="1" hangingPunct="0">
              <a:lnSpc>
                <a:spcPct val="100000"/>
              </a:lnSpc>
              <a:spcBef>
                <a:spcPts val="0"/>
              </a:spcBef>
              <a:spcAft>
                <a:spcPts val="0"/>
              </a:spcAft>
              <a:buClrTx/>
              <a:buSzTx/>
              <a:buFontTx/>
              <a:buNone/>
              <a:tabLst/>
            </a:pPr>
            <a:r>
              <a:rPr lang="fr-CH" sz="800" u="sng" dirty="0">
                <a:solidFill>
                  <a:srgbClr val="000000"/>
                </a:solidFill>
                <a:latin typeface="Arial"/>
                <a:ea typeface="Arial"/>
                <a:cs typeface="Arial"/>
                <a:sym typeface="Arial"/>
              </a:rPr>
              <a:t>Bleu foncé</a:t>
            </a:r>
            <a:r>
              <a:rPr lang="fr-CH" sz="800" dirty="0">
                <a:solidFill>
                  <a:srgbClr val="000000"/>
                </a:solidFill>
                <a:latin typeface="Arial"/>
                <a:ea typeface="Arial"/>
                <a:cs typeface="Arial"/>
                <a:sym typeface="Arial"/>
              </a:rPr>
              <a:t>: avec au moins un enfant entre 6 et 11 ans</a:t>
            </a:r>
            <a:endParaRPr kumimoji="0" lang="fr-FR" sz="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39236149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21"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sz="1800" b="0" i="0" u="none" strike="noStrike" kern="0" cap="none" spc="0" normalizeH="0" baseline="0" noProof="0" dirty="0">
                <a:ln>
                  <a:noFill/>
                </a:ln>
                <a:solidFill>
                  <a:sysClr val="windowText" lastClr="000000"/>
                </a:solidFill>
                <a:effectLst/>
                <a:uLnTx/>
                <a:uFillTx/>
                <a:latin typeface="Arial"/>
                <a:cs typeface="Arial"/>
                <a:sym typeface="Arial"/>
              </a:rPr>
            </a:br>
            <a:endParaRPr kumimoji="0" sz="18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71" name="Shape 71"/>
          <p:cNvSpPr>
            <a:spLocks noGrp="1"/>
          </p:cNvSpPr>
          <p:nvPr>
            <p:ph type="title"/>
            <p:custDataLst>
              <p:tags r:id="rId3"/>
            </p:custDataLst>
          </p:nvPr>
        </p:nvSpPr>
        <p:spPr>
          <a:xfrm>
            <a:off x="502058" y="1540841"/>
            <a:ext cx="6967278" cy="927368"/>
          </a:xfrm>
          <a:prstGeom prst="rect">
            <a:avLst/>
          </a:prstGeom>
        </p:spPr>
        <p:txBody>
          <a:bodyPr lIns="0" tIns="0" rIns="0" bIns="0">
            <a:noAutofit/>
          </a:bodyPr>
          <a:lstStyle/>
          <a:p>
            <a:pPr lvl="0" algn="l" defTabSz="649223">
              <a:defRPr sz="1800"/>
            </a:pPr>
            <a:r>
              <a:rPr lang="de-CH" sz="3200" b="1" dirty="0" err="1"/>
              <a:t>Incitations</a:t>
            </a:r>
            <a:r>
              <a:rPr lang="de-CH" sz="3200" b="1" dirty="0"/>
              <a:t> </a:t>
            </a:r>
            <a:br>
              <a:rPr lang="de-CH" sz="3200" b="1" dirty="0"/>
            </a:br>
            <a:r>
              <a:rPr lang="de-CH" sz="3200" b="1" dirty="0"/>
              <a:t>à </a:t>
            </a:r>
            <a:r>
              <a:rPr lang="de-CH" sz="3200" b="1" dirty="0" err="1"/>
              <a:t>l'emploi</a:t>
            </a:r>
            <a:r>
              <a:rPr lang="de-CH" sz="3200" b="1" dirty="0"/>
              <a:t>  </a:t>
            </a:r>
            <a:r>
              <a:rPr lang="de-CH" sz="3200" b="1" dirty="0">
                <a:solidFill>
                  <a:srgbClr val="00B0F0"/>
                </a:solidFill>
              </a:rPr>
              <a:t>?</a:t>
            </a:r>
            <a:endParaRPr sz="3200" b="1" dirty="0">
              <a:solidFill>
                <a:srgbClr val="0070C0"/>
              </a:solidFill>
            </a:endParaRPr>
          </a:p>
        </p:txBody>
      </p:sp>
      <p:pic>
        <p:nvPicPr>
          <p:cNvPr id="2" name="Grafik 1">
            <a:extLst>
              <a:ext uri="{FF2B5EF4-FFF2-40B4-BE49-F238E27FC236}">
                <a16:creationId xmlns:a16="http://schemas.microsoft.com/office/drawing/2014/main" id="{F549FB86-10DD-146B-89D8-A60257524F19}"/>
              </a:ext>
            </a:extLst>
          </p:cNvPr>
          <p:cNvPicPr>
            <a:picLocks noChangeAspect="1"/>
          </p:cNvPicPr>
          <p:nvPr>
            <p:custDataLst>
              <p:tags r:id="rId4"/>
            </p:custDataLst>
          </p:nvPr>
        </p:nvPicPr>
        <p:blipFill>
          <a:blip r:embed="rId22"/>
          <a:stretch>
            <a:fillRect/>
          </a:stretch>
        </p:blipFill>
        <p:spPr>
          <a:xfrm>
            <a:off x="4237839" y="289156"/>
            <a:ext cx="4638941" cy="5733256"/>
          </a:xfrm>
          <a:prstGeom prst="rect">
            <a:avLst/>
          </a:prstGeom>
        </p:spPr>
      </p:pic>
      <p:pic>
        <p:nvPicPr>
          <p:cNvPr id="73" name="image2.png" descr="Balken_def"/>
          <p:cNvPicPr/>
          <p:nvPr>
            <p:custDataLst>
              <p:tags r:id="rId5"/>
            </p:custDataLst>
          </p:nvPr>
        </p:nvPicPr>
        <p:blipFill>
          <a:blip r:embed="rId23" cstate="print"/>
          <a:stretch>
            <a:fillRect/>
          </a:stretch>
        </p:blipFill>
        <p:spPr>
          <a:xfrm>
            <a:off x="5508104" y="6165303"/>
            <a:ext cx="3368676" cy="509589"/>
          </a:xfrm>
          <a:prstGeom prst="rect">
            <a:avLst/>
          </a:prstGeom>
          <a:ln w="12700">
            <a:miter lim="400000"/>
          </a:ln>
        </p:spPr>
      </p:pic>
      <p:sp>
        <p:nvSpPr>
          <p:cNvPr id="3" name="Textfeld 2">
            <a:extLst>
              <a:ext uri="{FF2B5EF4-FFF2-40B4-BE49-F238E27FC236}">
                <a16:creationId xmlns:a16="http://schemas.microsoft.com/office/drawing/2014/main" id="{F67CB905-4AC8-E99F-51E5-12DDB03BDEBC}"/>
              </a:ext>
            </a:extLst>
          </p:cNvPr>
          <p:cNvSpPr txBox="1"/>
          <p:nvPr>
            <p:custDataLst>
              <p:tags r:id="rId6"/>
            </p:custDataLst>
          </p:nvPr>
        </p:nvSpPr>
        <p:spPr>
          <a:xfrm>
            <a:off x="502058" y="4687978"/>
            <a:ext cx="3421870" cy="1200327"/>
          </a:xfrm>
          <a:prstGeom prst="rect">
            <a:avLst/>
          </a:prstGeom>
          <a:noFill/>
          <a:ln w="1905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latinLnBrk="1" hangingPunct="0">
              <a:buFont typeface="Wingdings" panose="05000000000000000000" pitchFamily="2" charset="2"/>
              <a:buChar char="à"/>
              <a:tabLst>
                <a:tab pos="265113" algn="l"/>
              </a:tabLst>
            </a:pPr>
            <a:r>
              <a:rPr lang="fr-FR" b="1" dirty="0">
                <a:solidFill>
                  <a:srgbClr val="00B0F0"/>
                </a:solidFill>
                <a:ea typeface="Arial"/>
                <a:cs typeface="Arial"/>
                <a:sym typeface="Arial"/>
              </a:rPr>
              <a:t>La Conférence des villes </a:t>
            </a:r>
          </a:p>
          <a:p>
            <a:pPr latinLnBrk="1" hangingPunct="0">
              <a:tabLst>
                <a:tab pos="265113" algn="l"/>
              </a:tabLst>
            </a:pPr>
            <a:r>
              <a:rPr lang="fr-FR" b="1" dirty="0">
                <a:solidFill>
                  <a:srgbClr val="00B0F0"/>
                </a:solidFill>
                <a:ea typeface="Arial"/>
                <a:cs typeface="Arial"/>
                <a:sym typeface="Arial"/>
              </a:rPr>
              <a:t>	pour les impôts émet des </a:t>
            </a:r>
          </a:p>
          <a:p>
            <a:pPr latinLnBrk="1" hangingPunct="0">
              <a:tabLst>
                <a:tab pos="265113" algn="l"/>
              </a:tabLst>
            </a:pPr>
            <a:r>
              <a:rPr lang="fr-FR" b="1" dirty="0">
                <a:solidFill>
                  <a:srgbClr val="00B0F0"/>
                </a:solidFill>
                <a:ea typeface="Arial"/>
                <a:cs typeface="Arial"/>
                <a:sym typeface="Arial"/>
              </a:rPr>
              <a:t>	doutes quant aux effets 	attendus sur l'emploi</a:t>
            </a:r>
            <a:endParaRPr kumimoji="0" lang="de-CH" sz="1800" b="1" i="0" u="none" strike="noStrike" cap="none" spc="0" normalizeH="0" baseline="0" dirty="0">
              <a:ln>
                <a:noFill/>
              </a:ln>
              <a:solidFill>
                <a:srgbClr val="00B0F0"/>
              </a:solidFill>
              <a:effectLst/>
              <a:uFillTx/>
              <a:latin typeface="Arial"/>
              <a:ea typeface="Arial"/>
              <a:cs typeface="Arial"/>
              <a:sym typeface="Arial"/>
            </a:endParaRPr>
          </a:p>
        </p:txBody>
      </p:sp>
      <p:sp>
        <p:nvSpPr>
          <p:cNvPr id="4" name="ZoneTexte 3">
            <a:extLst>
              <a:ext uri="{FF2B5EF4-FFF2-40B4-BE49-F238E27FC236}">
                <a16:creationId xmlns:a16="http://schemas.microsoft.com/office/drawing/2014/main" id="{079C7BED-B848-C8F2-AA85-72CB71E2BA15}"/>
              </a:ext>
            </a:extLst>
          </p:cNvPr>
          <p:cNvSpPr txBox="1"/>
          <p:nvPr>
            <p:custDataLst>
              <p:tags r:id="rId7"/>
            </p:custDataLst>
          </p:nvPr>
        </p:nvSpPr>
        <p:spPr>
          <a:xfrm>
            <a:off x="4162425" y="5719028"/>
            <a:ext cx="3145413" cy="338554"/>
          </a:xfrm>
          <a:prstGeom prst="rect">
            <a:avLst/>
          </a:prstGeom>
          <a:solidFill>
            <a:schemeClr val="bg1"/>
          </a:solidFill>
        </p:spPr>
        <p:txBody>
          <a:bodyPr wrap="none" rtlCol="0">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panose="020B0604020202020204" pitchFamily="34" charset="0"/>
                <a:ea typeface="Arial"/>
                <a:cs typeface="Arial" panose="020B0604020202020204" pitchFamily="34" charset="0"/>
                <a:sym typeface="Arial"/>
              </a:rPr>
              <a:t>Sources: OFS - </a:t>
            </a:r>
            <a:r>
              <a:rPr lang="fr-FR" sz="800" b="0" i="0" dirty="0">
                <a:solidFill>
                  <a:srgbClr val="000000"/>
                </a:solidFill>
                <a:effectLst/>
                <a:latin typeface="Arial" panose="020B0604020202020204" pitchFamily="34" charset="0"/>
                <a:cs typeface="Arial" panose="020B0604020202020204" pitchFamily="34" charset="0"/>
              </a:rPr>
              <a:t>Enquête suisse sur la population active (ESPA), </a:t>
            </a:r>
          </a:p>
          <a:p>
            <a:pPr marL="0" marR="0" indent="0" algn="l" defTabSz="914400" rtl="0" fontAlgn="auto" latinLnBrk="1" hangingPunct="0">
              <a:lnSpc>
                <a:spcPct val="100000"/>
              </a:lnSpc>
              <a:spcBef>
                <a:spcPts val="0"/>
              </a:spcBef>
              <a:spcAft>
                <a:spcPts val="0"/>
              </a:spcAft>
              <a:buClrTx/>
              <a:buSzTx/>
              <a:buFontTx/>
              <a:buNone/>
              <a:tabLst/>
            </a:pPr>
            <a:r>
              <a:rPr lang="fr-FR" sz="800" b="0" i="0" dirty="0">
                <a:solidFill>
                  <a:srgbClr val="000000"/>
                </a:solidFill>
                <a:effectLst/>
                <a:latin typeface="Arial" panose="020B0604020202020204" pitchFamily="34" charset="0"/>
                <a:cs typeface="Arial" panose="020B0604020202020204" pitchFamily="34" charset="0"/>
              </a:rPr>
              <a:t>Eurostat – Labour Force Survey (LFS), état 26.04.2023</a:t>
            </a:r>
            <a:endParaRPr lang="fr-FR" sz="800" dirty="0"/>
          </a:p>
        </p:txBody>
      </p:sp>
      <p:sp>
        <p:nvSpPr>
          <p:cNvPr id="5" name="ZoneTexte 4">
            <a:extLst>
              <a:ext uri="{FF2B5EF4-FFF2-40B4-BE49-F238E27FC236}">
                <a16:creationId xmlns:a16="http://schemas.microsoft.com/office/drawing/2014/main" id="{238E59EF-2CB5-0C96-7EF8-B5A4F1AE1DB9}"/>
              </a:ext>
            </a:extLst>
          </p:cNvPr>
          <p:cNvSpPr txBox="1"/>
          <p:nvPr>
            <p:custDataLst>
              <p:tags r:id="rId8"/>
            </p:custDataLst>
          </p:nvPr>
        </p:nvSpPr>
        <p:spPr>
          <a:xfrm>
            <a:off x="8192050" y="5719028"/>
            <a:ext cx="760144" cy="215444"/>
          </a:xfrm>
          <a:prstGeom prst="rect">
            <a:avLst/>
          </a:prstGeom>
          <a:solidFill>
            <a:schemeClr val="bg1"/>
          </a:solidFill>
        </p:spPr>
        <p:txBody>
          <a:bodyPr wrap="none" rtlCol="0">
            <a:spAutoFit/>
          </a:bodyPr>
          <a:lstStyle/>
          <a:p>
            <a:r>
              <a:rPr lang="fr-FR" sz="800" dirty="0"/>
              <a:t>© OFS 2023</a:t>
            </a:r>
          </a:p>
        </p:txBody>
      </p:sp>
      <p:sp>
        <p:nvSpPr>
          <p:cNvPr id="6" name="ZoneTexte 5">
            <a:extLst>
              <a:ext uri="{FF2B5EF4-FFF2-40B4-BE49-F238E27FC236}">
                <a16:creationId xmlns:a16="http://schemas.microsoft.com/office/drawing/2014/main" id="{62B2E385-67F3-C612-D2CC-8C17EC43AAB3}"/>
              </a:ext>
            </a:extLst>
          </p:cNvPr>
          <p:cNvSpPr txBox="1"/>
          <p:nvPr>
            <p:custDataLst>
              <p:tags r:id="rId9"/>
            </p:custDataLst>
          </p:nvPr>
        </p:nvSpPr>
        <p:spPr>
          <a:xfrm>
            <a:off x="4118777" y="229653"/>
            <a:ext cx="4536504" cy="523220"/>
          </a:xfrm>
          <a:prstGeom prst="rect">
            <a:avLst/>
          </a:prstGeom>
          <a:solidFill>
            <a:schemeClr val="bg1"/>
          </a:solidFill>
        </p:spPr>
        <p:txBody>
          <a:bodyPr wrap="square" rtlCol="0">
            <a:spAutoFit/>
          </a:bodyPr>
          <a:lstStyle/>
          <a:p>
            <a:r>
              <a:rPr lang="fr-FR" sz="1400" b="1" dirty="0"/>
              <a:t>Taux d'emploi en Suisse et dans l'UE-27 </a:t>
            </a:r>
          </a:p>
          <a:p>
            <a:r>
              <a:rPr lang="fr-FR" sz="1400" b="1" dirty="0"/>
              <a:t>selon le sexe et la situation familiale, 2022</a:t>
            </a:r>
          </a:p>
        </p:txBody>
      </p:sp>
      <p:sp>
        <p:nvSpPr>
          <p:cNvPr id="7" name="ZoneTexte 6">
            <a:extLst>
              <a:ext uri="{FF2B5EF4-FFF2-40B4-BE49-F238E27FC236}">
                <a16:creationId xmlns:a16="http://schemas.microsoft.com/office/drawing/2014/main" id="{7BA3F8B4-2C4C-DB75-8D82-11ACC29292C9}"/>
              </a:ext>
            </a:extLst>
          </p:cNvPr>
          <p:cNvSpPr txBox="1"/>
          <p:nvPr>
            <p:custDataLst>
              <p:tags r:id="rId10"/>
            </p:custDataLst>
          </p:nvPr>
        </p:nvSpPr>
        <p:spPr>
          <a:xfrm>
            <a:off x="4124399" y="737483"/>
            <a:ext cx="2332690" cy="246221"/>
          </a:xfrm>
          <a:prstGeom prst="rect">
            <a:avLst/>
          </a:prstGeom>
          <a:solidFill>
            <a:schemeClr val="bg1"/>
          </a:solidFill>
        </p:spPr>
        <p:txBody>
          <a:bodyPr wrap="none" rtlCol="0">
            <a:spAutoFit/>
          </a:bodyPr>
          <a:lstStyle/>
          <a:p>
            <a:r>
              <a:rPr lang="fr-CH" sz="1000" dirty="0"/>
              <a:t>Personnes âgées de 25 à 54 ans        </a:t>
            </a:r>
            <a:endParaRPr lang="fr-FR" sz="1000" dirty="0"/>
          </a:p>
        </p:txBody>
      </p:sp>
      <p:sp>
        <p:nvSpPr>
          <p:cNvPr id="8" name="ZoneTexte 7">
            <a:extLst>
              <a:ext uri="{FF2B5EF4-FFF2-40B4-BE49-F238E27FC236}">
                <a16:creationId xmlns:a16="http://schemas.microsoft.com/office/drawing/2014/main" id="{B8A19224-EBDA-8FC3-68C2-7A8D957C77B3}"/>
              </a:ext>
            </a:extLst>
          </p:cNvPr>
          <p:cNvSpPr txBox="1"/>
          <p:nvPr>
            <p:custDataLst>
              <p:tags r:id="rId11"/>
            </p:custDataLst>
          </p:nvPr>
        </p:nvSpPr>
        <p:spPr>
          <a:xfrm>
            <a:off x="4162425" y="1177386"/>
            <a:ext cx="806631" cy="276999"/>
          </a:xfrm>
          <a:prstGeom prst="rect">
            <a:avLst/>
          </a:prstGeom>
          <a:solidFill>
            <a:schemeClr val="bg1"/>
          </a:solidFill>
        </p:spPr>
        <p:txBody>
          <a:bodyPr wrap="none" rtlCol="0">
            <a:spAutoFit/>
          </a:bodyPr>
          <a:lstStyle/>
          <a:p>
            <a:r>
              <a:rPr lang="fr-CH" sz="1200" b="1" dirty="0"/>
              <a:t>Femmes</a:t>
            </a:r>
            <a:endParaRPr lang="fr-FR" sz="1200" b="1" dirty="0"/>
          </a:p>
        </p:txBody>
      </p:sp>
      <p:sp>
        <p:nvSpPr>
          <p:cNvPr id="9" name="ZoneTexte 8">
            <a:extLst>
              <a:ext uri="{FF2B5EF4-FFF2-40B4-BE49-F238E27FC236}">
                <a16:creationId xmlns:a16="http://schemas.microsoft.com/office/drawing/2014/main" id="{03AEB3C7-34C9-E2B8-A531-9992F10B7776}"/>
              </a:ext>
            </a:extLst>
          </p:cNvPr>
          <p:cNvSpPr txBox="1"/>
          <p:nvPr>
            <p:custDataLst>
              <p:tags r:id="rId12"/>
            </p:custDataLst>
          </p:nvPr>
        </p:nvSpPr>
        <p:spPr>
          <a:xfrm>
            <a:off x="4127203" y="2838928"/>
            <a:ext cx="832279" cy="276999"/>
          </a:xfrm>
          <a:prstGeom prst="rect">
            <a:avLst/>
          </a:prstGeom>
          <a:solidFill>
            <a:schemeClr val="bg1"/>
          </a:solidFill>
        </p:spPr>
        <p:txBody>
          <a:bodyPr wrap="none" rtlCol="0">
            <a:spAutoFit/>
          </a:bodyPr>
          <a:lstStyle/>
          <a:p>
            <a:r>
              <a:rPr lang="fr-CH" sz="1200" b="1" dirty="0"/>
              <a:t>Hommes</a:t>
            </a:r>
            <a:endParaRPr lang="fr-FR" sz="1200" b="1" dirty="0"/>
          </a:p>
        </p:txBody>
      </p:sp>
      <p:sp>
        <p:nvSpPr>
          <p:cNvPr id="10" name="ZoneTexte 9">
            <a:extLst>
              <a:ext uri="{FF2B5EF4-FFF2-40B4-BE49-F238E27FC236}">
                <a16:creationId xmlns:a16="http://schemas.microsoft.com/office/drawing/2014/main" id="{610F6C14-53E2-A03C-6969-7A4CBD37ADF0}"/>
              </a:ext>
            </a:extLst>
          </p:cNvPr>
          <p:cNvSpPr txBox="1"/>
          <p:nvPr>
            <p:custDataLst>
              <p:tags r:id="rId13"/>
            </p:custDataLst>
          </p:nvPr>
        </p:nvSpPr>
        <p:spPr>
          <a:xfrm>
            <a:off x="4543342" y="1471864"/>
            <a:ext cx="609462" cy="261610"/>
          </a:xfrm>
          <a:prstGeom prst="rect">
            <a:avLst/>
          </a:prstGeom>
          <a:solidFill>
            <a:schemeClr val="bg1"/>
          </a:solidFill>
        </p:spPr>
        <p:txBody>
          <a:bodyPr wrap="none" rtlCol="0">
            <a:spAutoFit/>
          </a:bodyPr>
          <a:lstStyle/>
          <a:p>
            <a:r>
              <a:rPr lang="fr-CH" sz="1100" dirty="0">
                <a:solidFill>
                  <a:schemeClr val="bg1">
                    <a:lumMod val="50000"/>
                  </a:schemeClr>
                </a:solidFill>
              </a:rPr>
              <a:t>Suisse</a:t>
            </a:r>
            <a:endParaRPr lang="fr-FR" sz="1100" dirty="0">
              <a:solidFill>
                <a:schemeClr val="bg1">
                  <a:lumMod val="50000"/>
                </a:schemeClr>
              </a:solidFill>
            </a:endParaRPr>
          </a:p>
        </p:txBody>
      </p:sp>
      <p:sp>
        <p:nvSpPr>
          <p:cNvPr id="11" name="ZoneTexte 10">
            <a:extLst>
              <a:ext uri="{FF2B5EF4-FFF2-40B4-BE49-F238E27FC236}">
                <a16:creationId xmlns:a16="http://schemas.microsoft.com/office/drawing/2014/main" id="{34114C7E-955B-0B18-1909-DC74E60C79CB}"/>
              </a:ext>
            </a:extLst>
          </p:cNvPr>
          <p:cNvSpPr txBox="1"/>
          <p:nvPr>
            <p:custDataLst>
              <p:tags r:id="rId14"/>
            </p:custDataLst>
          </p:nvPr>
        </p:nvSpPr>
        <p:spPr>
          <a:xfrm>
            <a:off x="4532676" y="3100681"/>
            <a:ext cx="609462" cy="261610"/>
          </a:xfrm>
          <a:prstGeom prst="rect">
            <a:avLst/>
          </a:prstGeom>
          <a:solidFill>
            <a:schemeClr val="bg1"/>
          </a:solidFill>
        </p:spPr>
        <p:txBody>
          <a:bodyPr wrap="none" rtlCol="0">
            <a:spAutoFit/>
          </a:bodyPr>
          <a:lstStyle/>
          <a:p>
            <a:r>
              <a:rPr lang="fr-CH" sz="1100" dirty="0">
                <a:solidFill>
                  <a:schemeClr val="bg1">
                    <a:lumMod val="50000"/>
                  </a:schemeClr>
                </a:solidFill>
              </a:rPr>
              <a:t>Suisse</a:t>
            </a:r>
            <a:endParaRPr lang="fr-FR" sz="1100" dirty="0">
              <a:solidFill>
                <a:schemeClr val="bg1">
                  <a:lumMod val="50000"/>
                </a:schemeClr>
              </a:solidFill>
            </a:endParaRPr>
          </a:p>
        </p:txBody>
      </p:sp>
      <p:sp>
        <p:nvSpPr>
          <p:cNvPr id="12" name="ZoneTexte 11">
            <a:extLst>
              <a:ext uri="{FF2B5EF4-FFF2-40B4-BE49-F238E27FC236}">
                <a16:creationId xmlns:a16="http://schemas.microsoft.com/office/drawing/2014/main" id="{E710F9E8-3BCE-3D00-B336-3188E0797BA2}"/>
              </a:ext>
            </a:extLst>
          </p:cNvPr>
          <p:cNvSpPr txBox="1"/>
          <p:nvPr>
            <p:custDataLst>
              <p:tags r:id="rId15"/>
            </p:custDataLst>
          </p:nvPr>
        </p:nvSpPr>
        <p:spPr>
          <a:xfrm>
            <a:off x="4582955" y="4948199"/>
            <a:ext cx="1593706" cy="246221"/>
          </a:xfrm>
          <a:prstGeom prst="rect">
            <a:avLst/>
          </a:prstGeom>
          <a:solidFill>
            <a:schemeClr val="bg1"/>
          </a:solidFill>
        </p:spPr>
        <p:txBody>
          <a:bodyPr wrap="none" rtlCol="0">
            <a:spAutoFit/>
          </a:bodyPr>
          <a:lstStyle/>
          <a:p>
            <a:r>
              <a:rPr lang="fr-CH" sz="1000" dirty="0">
                <a:solidFill>
                  <a:schemeClr val="bg1">
                    <a:lumMod val="50000"/>
                  </a:schemeClr>
                </a:solidFill>
              </a:rPr>
              <a:t>Seul-e-s, sans enfants    </a:t>
            </a:r>
            <a:endParaRPr lang="fr-FR" sz="1000" dirty="0">
              <a:solidFill>
                <a:schemeClr val="bg1">
                  <a:lumMod val="50000"/>
                </a:schemeClr>
              </a:solidFill>
            </a:endParaRPr>
          </a:p>
        </p:txBody>
      </p:sp>
      <p:sp>
        <p:nvSpPr>
          <p:cNvPr id="13" name="ZoneTexte 12">
            <a:extLst>
              <a:ext uri="{FF2B5EF4-FFF2-40B4-BE49-F238E27FC236}">
                <a16:creationId xmlns:a16="http://schemas.microsoft.com/office/drawing/2014/main" id="{E33BDE28-E505-EA45-437C-8A1ED0C5F952}"/>
              </a:ext>
            </a:extLst>
          </p:cNvPr>
          <p:cNvSpPr txBox="1"/>
          <p:nvPr>
            <p:custDataLst>
              <p:tags r:id="rId16"/>
            </p:custDataLst>
          </p:nvPr>
        </p:nvSpPr>
        <p:spPr>
          <a:xfrm>
            <a:off x="4561046" y="5142755"/>
            <a:ext cx="1933543" cy="246221"/>
          </a:xfrm>
          <a:prstGeom prst="rect">
            <a:avLst/>
          </a:prstGeom>
          <a:solidFill>
            <a:schemeClr val="bg1"/>
          </a:solidFill>
        </p:spPr>
        <p:txBody>
          <a:bodyPr wrap="none" rtlCol="0">
            <a:spAutoFit/>
          </a:bodyPr>
          <a:lstStyle/>
          <a:p>
            <a:r>
              <a:rPr lang="fr-CH" sz="1000" dirty="0">
                <a:solidFill>
                  <a:schemeClr val="bg1">
                    <a:lumMod val="50000"/>
                  </a:schemeClr>
                </a:solidFill>
              </a:rPr>
              <a:t>Avec partenaires, sans enfants</a:t>
            </a:r>
            <a:endParaRPr lang="fr-FR" sz="1000" dirty="0">
              <a:solidFill>
                <a:schemeClr val="bg1">
                  <a:lumMod val="50000"/>
                </a:schemeClr>
              </a:solidFill>
            </a:endParaRPr>
          </a:p>
        </p:txBody>
      </p:sp>
      <p:sp>
        <p:nvSpPr>
          <p:cNvPr id="14" name="ZoneTexte 13">
            <a:extLst>
              <a:ext uri="{FF2B5EF4-FFF2-40B4-BE49-F238E27FC236}">
                <a16:creationId xmlns:a16="http://schemas.microsoft.com/office/drawing/2014/main" id="{5B2AAF29-3A90-58DF-37DC-74D48231A44F}"/>
              </a:ext>
            </a:extLst>
          </p:cNvPr>
          <p:cNvSpPr txBox="1"/>
          <p:nvPr>
            <p:custDataLst>
              <p:tags r:id="rId17"/>
            </p:custDataLst>
          </p:nvPr>
        </p:nvSpPr>
        <p:spPr>
          <a:xfrm>
            <a:off x="6805403" y="4701977"/>
            <a:ext cx="2159566" cy="395869"/>
          </a:xfrm>
          <a:prstGeom prst="rect">
            <a:avLst/>
          </a:prstGeom>
          <a:solidFill>
            <a:schemeClr val="bg1"/>
          </a:solidFill>
        </p:spPr>
        <p:txBody>
          <a:bodyPr wrap="none" bIns="72000" rtlCol="0">
            <a:spAutoFit/>
          </a:bodyPr>
          <a:lstStyle/>
          <a:p>
            <a:r>
              <a:rPr lang="fr-CH" sz="900" dirty="0">
                <a:solidFill>
                  <a:schemeClr val="bg1">
                    <a:lumMod val="50000"/>
                  </a:schemeClr>
                </a:solidFill>
              </a:rPr>
              <a:t>Mères/pères avec partenaire,</a:t>
            </a:r>
          </a:p>
          <a:p>
            <a:r>
              <a:rPr lang="fr-CH" sz="900" dirty="0">
                <a:solidFill>
                  <a:schemeClr val="bg1">
                    <a:lumMod val="50000"/>
                  </a:schemeClr>
                </a:solidFill>
              </a:rPr>
              <a:t>enfant le plus jeune a moins de 25 ans</a:t>
            </a:r>
            <a:endParaRPr lang="fr-FR" sz="900" dirty="0">
              <a:solidFill>
                <a:schemeClr val="bg1">
                  <a:lumMod val="50000"/>
                </a:schemeClr>
              </a:solidFill>
            </a:endParaRPr>
          </a:p>
        </p:txBody>
      </p:sp>
      <p:sp>
        <p:nvSpPr>
          <p:cNvPr id="15" name="ZoneTexte 14">
            <a:extLst>
              <a:ext uri="{FF2B5EF4-FFF2-40B4-BE49-F238E27FC236}">
                <a16:creationId xmlns:a16="http://schemas.microsoft.com/office/drawing/2014/main" id="{03C2BE24-515C-DFAC-A38E-A3A6AB542A62}"/>
              </a:ext>
            </a:extLst>
          </p:cNvPr>
          <p:cNvSpPr txBox="1"/>
          <p:nvPr>
            <p:custDataLst>
              <p:tags r:id="rId18"/>
            </p:custDataLst>
          </p:nvPr>
        </p:nvSpPr>
        <p:spPr>
          <a:xfrm>
            <a:off x="6827850" y="5165694"/>
            <a:ext cx="2159566" cy="369332"/>
          </a:xfrm>
          <a:prstGeom prst="rect">
            <a:avLst/>
          </a:prstGeom>
          <a:solidFill>
            <a:schemeClr val="bg1"/>
          </a:solidFill>
        </p:spPr>
        <p:txBody>
          <a:bodyPr wrap="none" rtlCol="0">
            <a:spAutoFit/>
          </a:bodyPr>
          <a:lstStyle/>
          <a:p>
            <a:r>
              <a:rPr lang="fr-CH" sz="900" dirty="0">
                <a:solidFill>
                  <a:schemeClr val="bg1">
                    <a:lumMod val="50000"/>
                  </a:schemeClr>
                </a:solidFill>
              </a:rPr>
              <a:t>Mères/pères seul-e-s,</a:t>
            </a:r>
          </a:p>
          <a:p>
            <a:r>
              <a:rPr lang="fr-CH" sz="900" dirty="0">
                <a:solidFill>
                  <a:schemeClr val="bg1">
                    <a:lumMod val="50000"/>
                  </a:schemeClr>
                </a:solidFill>
              </a:rPr>
              <a:t>enfant le plus jeune a moins de 25 ans</a:t>
            </a:r>
            <a:endParaRPr lang="fr-FR" sz="900" dirty="0">
              <a:solidFill>
                <a:schemeClr val="bg1">
                  <a:lumMod val="50000"/>
                </a:schemeClr>
              </a:solidFill>
            </a:endParaRPr>
          </a:p>
        </p:txBody>
      </p:sp>
    </p:spTree>
    <p:extLst>
      <p:ext uri="{BB962C8B-B14F-4D97-AF65-F5344CB8AC3E}">
        <p14:creationId xmlns:p14="http://schemas.microsoft.com/office/powerpoint/2010/main" val="184944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9"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1" y="1520696"/>
            <a:ext cx="8229601" cy="927368"/>
          </a:xfrm>
          <a:prstGeom prst="rect">
            <a:avLst/>
          </a:prstGeom>
        </p:spPr>
        <p:txBody>
          <a:bodyPr lIns="0" tIns="0" rIns="0" bIns="0">
            <a:noAutofit/>
          </a:bodyPr>
          <a:lstStyle/>
          <a:p>
            <a:pPr algn="l" defTabSz="649223">
              <a:defRPr sz="1800"/>
            </a:pPr>
            <a:r>
              <a:rPr lang="fr-CH" sz="3200" b="1" dirty="0"/>
              <a:t>Coûts de mise en œuvre élevés</a:t>
            </a:r>
          </a:p>
        </p:txBody>
      </p:sp>
      <p:sp>
        <p:nvSpPr>
          <p:cNvPr id="72" name="Shape 72"/>
          <p:cNvSpPr>
            <a:spLocks noGrp="1"/>
          </p:cNvSpPr>
          <p:nvPr>
            <p:ph type="body" idx="1"/>
            <p:custDataLst>
              <p:tags r:id="rId4"/>
            </p:custDataLst>
          </p:nvPr>
        </p:nvSpPr>
        <p:spPr>
          <a:xfrm>
            <a:off x="468312" y="2507673"/>
            <a:ext cx="8229601" cy="4107610"/>
          </a:xfrm>
          <a:prstGeom prst="rect">
            <a:avLst/>
          </a:prstGeom>
          <a:ln w="9525">
            <a:solidFill>
              <a:srgbClr val="FFFFFF"/>
            </a:solidFill>
            <a:miter lim="800000"/>
          </a:ln>
        </p:spPr>
        <p:txBody>
          <a:bodyPr lIns="0" tIns="0" rIns="0" bIns="0">
            <a:normAutofit lnSpcReduction="10000"/>
          </a:bodyPr>
          <a:lstStyle/>
          <a:p>
            <a:pPr>
              <a:buFont typeface="Arial" panose="020B0604020202020204" pitchFamily="34" charset="0"/>
              <a:buChar char="•"/>
            </a:pPr>
            <a:r>
              <a:rPr lang="fr-CH" sz="2600" dirty="0"/>
              <a:t>Adaptation de 26 lois cantonales / systèmes informatiques / information aux contribuables / coordination de la séparation des dossiers</a:t>
            </a:r>
          </a:p>
          <a:p>
            <a:pPr>
              <a:buFont typeface="Arial" panose="020B0604020202020204" pitchFamily="34" charset="0"/>
              <a:buChar char="•"/>
            </a:pPr>
            <a:r>
              <a:rPr lang="fr-CH" sz="2600" dirty="0"/>
              <a:t>Augmentation récurrente de la charge administrative (surtout pour les autorités fiscales, la justice fiscale, les offices de poursuites)</a:t>
            </a:r>
          </a:p>
          <a:p>
            <a:pPr>
              <a:buFont typeface="Arial" panose="020B0604020202020204" pitchFamily="34" charset="0"/>
              <a:buChar char="•"/>
            </a:pPr>
            <a:r>
              <a:rPr lang="fr-CH" sz="2600" dirty="0"/>
              <a:t>Perte de recettes:</a:t>
            </a:r>
          </a:p>
          <a:p>
            <a:pPr marL="179388" indent="0">
              <a:buNone/>
            </a:pPr>
            <a:r>
              <a:rPr lang="fr-CH" sz="2600" dirty="0"/>
              <a:t>Confédération: 0.8 Mia. CHF</a:t>
            </a:r>
          </a:p>
          <a:p>
            <a:pPr marL="179388" indent="0">
              <a:buNone/>
            </a:pPr>
            <a:r>
              <a:rPr lang="fr-CH" sz="2600" dirty="0"/>
              <a:t>Cantons: 0.2 Mia. CHF </a:t>
            </a:r>
            <a:r>
              <a:rPr lang="fr-CH" sz="2600" b="1" dirty="0">
                <a:solidFill>
                  <a:srgbClr val="0070C0"/>
                </a:solidFill>
              </a:rPr>
              <a:t>+ ?</a:t>
            </a:r>
          </a:p>
          <a:p>
            <a:pPr marL="179388" indent="0">
              <a:buNone/>
            </a:pPr>
            <a:r>
              <a:rPr lang="fr-CH" sz="2600" dirty="0"/>
              <a:t>Villes / communes: </a:t>
            </a:r>
            <a:r>
              <a:rPr lang="fr-CH" sz="2600" b="1" dirty="0">
                <a:solidFill>
                  <a:srgbClr val="0070C0"/>
                </a:solidFill>
              </a:rPr>
              <a:t>?</a:t>
            </a:r>
          </a:p>
          <a:p>
            <a:pPr marL="0" indent="0">
              <a:buNone/>
            </a:pPr>
            <a:endParaRPr lang="fr-CH" sz="2600" dirty="0"/>
          </a:p>
          <a:p>
            <a:pPr marL="0" indent="0">
              <a:buNone/>
            </a:pPr>
            <a:endParaRPr lang="fr-CH" dirty="0"/>
          </a:p>
          <a:p>
            <a:endParaRPr lang="fr-CH" dirty="0"/>
          </a:p>
          <a:p>
            <a:pPr marL="0" indent="0">
              <a:buNone/>
            </a:pPr>
            <a:endParaRPr lang="fr-CH" sz="2600" dirty="0">
              <a:solidFill>
                <a:srgbClr val="00B050"/>
              </a:solidFill>
            </a:endParaRPr>
          </a:p>
        </p:txBody>
      </p:sp>
      <p:pic>
        <p:nvPicPr>
          <p:cNvPr id="73" name="image2.png" descr="Balken_def"/>
          <p:cNvPicPr/>
          <p:nvPr>
            <p:custDataLst>
              <p:tags r:id="rId5"/>
            </p:custDataLst>
          </p:nvPr>
        </p:nvPicPr>
        <p:blipFill>
          <a:blip r:embed="rId10" cstate="print"/>
          <a:stretch>
            <a:fillRect/>
          </a:stretch>
        </p:blipFill>
        <p:spPr>
          <a:xfrm>
            <a:off x="5508104" y="6165303"/>
            <a:ext cx="3368676" cy="509589"/>
          </a:xfrm>
          <a:prstGeom prst="rect">
            <a:avLst/>
          </a:prstGeom>
          <a:ln w="12700">
            <a:miter lim="400000"/>
          </a:ln>
        </p:spPr>
      </p:pic>
      <p:sp>
        <p:nvSpPr>
          <p:cNvPr id="2" name="Textfeld 1">
            <a:extLst>
              <a:ext uri="{FF2B5EF4-FFF2-40B4-BE49-F238E27FC236}">
                <a16:creationId xmlns:a16="http://schemas.microsoft.com/office/drawing/2014/main" id="{55B67FB7-BF83-24C6-3409-BBEC0B9AF66C}"/>
              </a:ext>
            </a:extLst>
          </p:cNvPr>
          <p:cNvSpPr txBox="1"/>
          <p:nvPr>
            <p:custDataLst>
              <p:tags r:id="rId6"/>
            </p:custDataLst>
          </p:nvPr>
        </p:nvSpPr>
        <p:spPr>
          <a:xfrm>
            <a:off x="5330962" y="4659932"/>
            <a:ext cx="3545818" cy="1323437"/>
          </a:xfrm>
          <a:prstGeom prst="rect">
            <a:avLst/>
          </a:prstGeom>
          <a:noFill/>
          <a:ln w="1905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Wingdings" panose="05000000000000000000" pitchFamily="2" charset="2"/>
              <a:buChar char="à"/>
              <a:tabLst>
                <a:tab pos="265113" algn="l"/>
              </a:tabLst>
            </a:pPr>
            <a:r>
              <a:rPr lang="fr-FR" sz="1600" b="1" dirty="0">
                <a:solidFill>
                  <a:srgbClr val="00B0F0"/>
                </a:solidFill>
                <a:latin typeface="Arial"/>
                <a:ea typeface="Arial"/>
                <a:cs typeface="Arial"/>
                <a:sym typeface="Arial"/>
              </a:rPr>
              <a:t>Les coûts engendrés sont </a:t>
            </a:r>
          </a:p>
          <a:p>
            <a:pPr marR="0" algn="l" defTabSz="914400" rtl="0" fontAlgn="auto" latinLnBrk="1" hangingPunct="0">
              <a:lnSpc>
                <a:spcPct val="100000"/>
              </a:lnSpc>
              <a:spcBef>
                <a:spcPts val="0"/>
              </a:spcBef>
              <a:spcAft>
                <a:spcPts val="0"/>
              </a:spcAft>
              <a:buClrTx/>
              <a:buSzTx/>
              <a:tabLst>
                <a:tab pos="265113" algn="l"/>
              </a:tabLst>
            </a:pPr>
            <a:r>
              <a:rPr lang="fr-FR" sz="1600" b="1" dirty="0">
                <a:solidFill>
                  <a:srgbClr val="00B0F0"/>
                </a:solidFill>
                <a:latin typeface="Arial"/>
                <a:ea typeface="Arial"/>
                <a:cs typeface="Arial"/>
                <a:sym typeface="Arial"/>
              </a:rPr>
              <a:t>	disproportionnés par rapport 	à l'objectif visé et ne peuvent 	guère être justifiés par les effets 	supplémentaires escomptés</a:t>
            </a:r>
            <a:endParaRPr lang="de-CH" sz="1600" b="1" dirty="0">
              <a:solidFill>
                <a:srgbClr val="00B0F0"/>
              </a:solidFill>
              <a:latin typeface="Arial"/>
              <a:ea typeface="Arial"/>
              <a:cs typeface="Arial"/>
              <a:sym typeface="Arial"/>
            </a:endParaRPr>
          </a:p>
        </p:txBody>
      </p:sp>
    </p:spTree>
    <p:extLst>
      <p:ext uri="{BB962C8B-B14F-4D97-AF65-F5344CB8AC3E}">
        <p14:creationId xmlns:p14="http://schemas.microsoft.com/office/powerpoint/2010/main" val="14179051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9"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57199" y="1119041"/>
            <a:ext cx="8229601" cy="927368"/>
          </a:xfrm>
          <a:prstGeom prst="rect">
            <a:avLst/>
          </a:prstGeom>
        </p:spPr>
        <p:txBody>
          <a:bodyPr lIns="0" tIns="0" rIns="0" bIns="0">
            <a:noAutofit/>
          </a:bodyPr>
          <a:lstStyle/>
          <a:p>
            <a:pPr algn="l" defTabSz="649223">
              <a:defRPr sz="1800"/>
            </a:pPr>
            <a:r>
              <a:rPr lang="fr-CH" sz="3200" b="1" dirty="0"/>
              <a:t>Effets secondaires – de nombreuses questions en suspens</a:t>
            </a:r>
          </a:p>
        </p:txBody>
      </p:sp>
      <p:sp>
        <p:nvSpPr>
          <p:cNvPr id="72" name="Shape 72"/>
          <p:cNvSpPr>
            <a:spLocks noGrp="1"/>
          </p:cNvSpPr>
          <p:nvPr>
            <p:ph type="body" idx="1"/>
            <p:custDataLst>
              <p:tags r:id="rId4"/>
            </p:custDataLst>
          </p:nvPr>
        </p:nvSpPr>
        <p:spPr>
          <a:xfrm>
            <a:off x="468312" y="2507673"/>
            <a:ext cx="8229601" cy="4107610"/>
          </a:xfrm>
          <a:prstGeom prst="rect">
            <a:avLst/>
          </a:prstGeom>
          <a:ln w="9525">
            <a:solidFill>
              <a:srgbClr val="FFFFFF"/>
            </a:solidFill>
            <a:miter lim="800000"/>
          </a:ln>
        </p:spPr>
        <p:txBody>
          <a:bodyPr lIns="0" tIns="0" rIns="0" bIns="0">
            <a:normAutofit lnSpcReduction="10000"/>
          </a:bodyPr>
          <a:lstStyle/>
          <a:p>
            <a:pPr>
              <a:buFont typeface="Arial" panose="020B0604020202020204" pitchFamily="34" charset="0"/>
              <a:buChar char="•"/>
            </a:pPr>
            <a:r>
              <a:rPr lang="fr-CH" dirty="0"/>
              <a:t>Réduction des primes d’assurance maladie</a:t>
            </a:r>
          </a:p>
          <a:p>
            <a:pPr>
              <a:buFont typeface="Arial" panose="020B0604020202020204" pitchFamily="34" charset="0"/>
              <a:buChar char="•"/>
            </a:pPr>
            <a:r>
              <a:rPr lang="fr-CH" dirty="0"/>
              <a:t>Prestations d’assurances sociales (par exemple les PC)</a:t>
            </a:r>
          </a:p>
          <a:p>
            <a:pPr>
              <a:buFont typeface="Arial" panose="020B0604020202020204" pitchFamily="34" charset="0"/>
              <a:buChar char="•"/>
            </a:pPr>
            <a:r>
              <a:rPr lang="fr-CH" dirty="0"/>
              <a:t>Bourses d’études, crèches, écoles de musique, </a:t>
            </a:r>
            <a:r>
              <a:rPr lang="fr-CH" dirty="0" err="1"/>
              <a:t>Spitex</a:t>
            </a:r>
            <a:r>
              <a:rPr lang="fr-CH" dirty="0"/>
              <a:t>…</a:t>
            </a:r>
          </a:p>
          <a:p>
            <a:pPr marL="0" indent="0">
              <a:buNone/>
            </a:pPr>
            <a:r>
              <a:rPr lang="fr-CH" sz="1200" dirty="0"/>
              <a:t>………………………………………………………….</a:t>
            </a:r>
          </a:p>
          <a:p>
            <a:pPr>
              <a:buFont typeface="Arial" panose="020B0604020202020204" pitchFamily="34" charset="0"/>
              <a:buChar char="•"/>
            </a:pPr>
            <a:r>
              <a:rPr lang="fr-CH" dirty="0"/>
              <a:t>Allocations pour enfants et familiales (nouvelle répartition?)</a:t>
            </a:r>
          </a:p>
          <a:p>
            <a:pPr>
              <a:buFont typeface="Arial" panose="020B0604020202020204" pitchFamily="34" charset="0"/>
              <a:buChar char="•"/>
            </a:pPr>
            <a:r>
              <a:rPr lang="fr-CH" dirty="0"/>
              <a:t>Rentes LPP: actuellement, pas de </a:t>
            </a:r>
            <a:r>
              <a:rPr lang="fr-CH" dirty="0" err="1"/>
              <a:t>splitting</a:t>
            </a:r>
            <a:endParaRPr lang="fr-CH" dirty="0"/>
          </a:p>
          <a:p>
            <a:pPr>
              <a:buFont typeface="Arial" panose="020B0604020202020204" pitchFamily="34" charset="0"/>
              <a:buChar char="•"/>
            </a:pPr>
            <a:r>
              <a:rPr lang="fr-CH" dirty="0"/>
              <a:t>Transferts de patrimoine entre époux</a:t>
            </a:r>
          </a:p>
          <a:p>
            <a:pPr marL="0" indent="0">
              <a:buNone/>
            </a:pPr>
            <a:r>
              <a:rPr lang="fr-CH" dirty="0"/>
              <a:t>   nouvellement pertinents (CC art.159) ?</a:t>
            </a:r>
          </a:p>
          <a:p>
            <a:pPr marL="0" indent="0">
              <a:spcBef>
                <a:spcPts val="0"/>
              </a:spcBef>
              <a:buNone/>
            </a:pPr>
            <a:r>
              <a:rPr lang="fr-CH" sz="1200" dirty="0"/>
              <a:t>………………………………………………………….</a:t>
            </a:r>
          </a:p>
          <a:p>
            <a:pPr>
              <a:buFont typeface="Arial" panose="020B0604020202020204" pitchFamily="34" charset="0"/>
              <a:buChar char="•"/>
            </a:pPr>
            <a:r>
              <a:rPr lang="fr-CH" dirty="0"/>
              <a:t>Impôt sur les successions: pas neutre pour</a:t>
            </a:r>
          </a:p>
          <a:p>
            <a:pPr marL="0" indent="0">
              <a:buNone/>
            </a:pPr>
            <a:r>
              <a:rPr lang="fr-CH" dirty="0"/>
              <a:t>   l’état civil</a:t>
            </a:r>
            <a:endParaRPr lang="fr-CH" dirty="0">
              <a:sym typeface="Wingdings" panose="05000000000000000000" pitchFamily="2" charset="2"/>
            </a:endParaRPr>
          </a:p>
          <a:p>
            <a:pPr>
              <a:buFont typeface="Arial" panose="020B0604020202020204" pitchFamily="34" charset="0"/>
              <a:buChar char="•"/>
            </a:pPr>
            <a:r>
              <a:rPr lang="fr-FR" dirty="0">
                <a:sym typeface="Wingdings" panose="05000000000000000000" pitchFamily="2" charset="2"/>
              </a:rPr>
              <a:t>Travail à temps plein: inconvénients fiscaux </a:t>
            </a:r>
          </a:p>
          <a:p>
            <a:pPr>
              <a:buFont typeface="Arial" panose="020B0604020202020204" pitchFamily="34" charset="0"/>
              <a:buChar char="•"/>
            </a:pPr>
            <a:r>
              <a:rPr lang="fr-FR" dirty="0">
                <a:sym typeface="Wingdings" panose="05000000000000000000" pitchFamily="2" charset="2"/>
              </a:rPr>
              <a:t>Imposition individuelle: mesures d’adaptation</a:t>
            </a:r>
            <a:endParaRPr lang="fr-CH" dirty="0">
              <a:sym typeface="Wingdings" panose="05000000000000000000" pitchFamily="2" charset="2"/>
            </a:endParaRPr>
          </a:p>
          <a:p>
            <a:pPr marL="0" indent="0">
              <a:spcBef>
                <a:spcPts val="0"/>
              </a:spcBef>
              <a:buNone/>
            </a:pPr>
            <a:endParaRPr lang="fr-CH" dirty="0"/>
          </a:p>
          <a:p>
            <a:pPr marL="179388" indent="0">
              <a:spcBef>
                <a:spcPts val="0"/>
              </a:spcBef>
              <a:buNone/>
            </a:pPr>
            <a:endParaRPr lang="fr-CH" sz="2600" dirty="0"/>
          </a:p>
          <a:p>
            <a:pPr>
              <a:buFont typeface="Arial" panose="020B0604020202020204" pitchFamily="34" charset="0"/>
              <a:buChar char="•"/>
            </a:pPr>
            <a:endParaRPr lang="fr-CH" sz="2600" dirty="0"/>
          </a:p>
          <a:p>
            <a:pPr>
              <a:buFont typeface="Arial" panose="020B0604020202020204" pitchFamily="34" charset="0"/>
              <a:buChar char="•"/>
            </a:pPr>
            <a:endParaRPr lang="fr-CH" sz="2600" dirty="0"/>
          </a:p>
          <a:p>
            <a:pPr>
              <a:buFont typeface="Arial" panose="020B0604020202020204" pitchFamily="34" charset="0"/>
              <a:buChar char="•"/>
            </a:pPr>
            <a:endParaRPr lang="fr-CH" sz="2600" dirty="0"/>
          </a:p>
          <a:p>
            <a:endParaRPr lang="fr-CH" dirty="0"/>
          </a:p>
          <a:p>
            <a:pPr marL="0" indent="0">
              <a:buNone/>
            </a:pPr>
            <a:endParaRPr lang="fr-CH" sz="2600" dirty="0">
              <a:solidFill>
                <a:srgbClr val="00B050"/>
              </a:solidFill>
            </a:endParaRPr>
          </a:p>
        </p:txBody>
      </p:sp>
      <p:pic>
        <p:nvPicPr>
          <p:cNvPr id="73" name="image2.png" descr="Balken_def"/>
          <p:cNvPicPr/>
          <p:nvPr>
            <p:custDataLst>
              <p:tags r:id="rId5"/>
            </p:custDataLst>
          </p:nvPr>
        </p:nvPicPr>
        <p:blipFill>
          <a:blip r:embed="rId10" cstate="print"/>
          <a:stretch>
            <a:fillRect/>
          </a:stretch>
        </p:blipFill>
        <p:spPr>
          <a:xfrm>
            <a:off x="5508104" y="6165303"/>
            <a:ext cx="3368676" cy="509589"/>
          </a:xfrm>
          <a:prstGeom prst="rect">
            <a:avLst/>
          </a:prstGeom>
          <a:ln w="12700">
            <a:miter lim="400000"/>
          </a:ln>
        </p:spPr>
      </p:pic>
      <p:sp>
        <p:nvSpPr>
          <p:cNvPr id="2" name="Textfeld 1">
            <a:extLst>
              <a:ext uri="{FF2B5EF4-FFF2-40B4-BE49-F238E27FC236}">
                <a16:creationId xmlns:a16="http://schemas.microsoft.com/office/drawing/2014/main" id="{55B67FB7-BF83-24C6-3409-BBEC0B9AF66C}"/>
              </a:ext>
            </a:extLst>
          </p:cNvPr>
          <p:cNvSpPr txBox="1"/>
          <p:nvPr>
            <p:custDataLst>
              <p:tags r:id="rId6"/>
            </p:custDataLst>
          </p:nvPr>
        </p:nvSpPr>
        <p:spPr>
          <a:xfrm>
            <a:off x="5508104" y="4365104"/>
            <a:ext cx="3368676" cy="1200327"/>
          </a:xfrm>
          <a:prstGeom prst="rect">
            <a:avLst/>
          </a:prstGeom>
          <a:noFill/>
          <a:ln w="1905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Wingdings" panose="05000000000000000000" pitchFamily="2" charset="2"/>
              <a:buChar char="à"/>
              <a:tabLst>
                <a:tab pos="265113" algn="l"/>
              </a:tabLst>
            </a:pPr>
            <a:r>
              <a:rPr lang="fr-FR" b="1" dirty="0">
                <a:solidFill>
                  <a:srgbClr val="00B0F0"/>
                </a:solidFill>
                <a:latin typeface="Arial"/>
                <a:ea typeface="Arial"/>
                <a:cs typeface="Arial"/>
                <a:sym typeface="Arial"/>
              </a:rPr>
              <a:t>De nombreux autres do-</a:t>
            </a:r>
          </a:p>
          <a:p>
            <a:pPr marR="0" algn="l" defTabSz="914400" rtl="0" fontAlgn="auto" latinLnBrk="1" hangingPunct="0">
              <a:lnSpc>
                <a:spcPct val="100000"/>
              </a:lnSpc>
              <a:spcBef>
                <a:spcPts val="0"/>
              </a:spcBef>
              <a:spcAft>
                <a:spcPts val="0"/>
              </a:spcAft>
              <a:buClrTx/>
              <a:buSzTx/>
              <a:tabLst>
                <a:tab pos="265113" algn="l"/>
              </a:tabLst>
            </a:pPr>
            <a:r>
              <a:rPr lang="fr-FR" b="1" dirty="0">
                <a:solidFill>
                  <a:srgbClr val="00B0F0"/>
                </a:solidFill>
                <a:latin typeface="Arial"/>
                <a:ea typeface="Arial"/>
                <a:cs typeface="Arial"/>
                <a:sym typeface="Arial"/>
              </a:rPr>
              <a:t>	</a:t>
            </a:r>
            <a:r>
              <a:rPr lang="fr-FR" b="1" dirty="0" err="1">
                <a:solidFill>
                  <a:srgbClr val="00B0F0"/>
                </a:solidFill>
                <a:latin typeface="Arial"/>
                <a:ea typeface="Arial"/>
                <a:cs typeface="Arial"/>
                <a:sym typeface="Arial"/>
              </a:rPr>
              <a:t>maines</a:t>
            </a:r>
            <a:r>
              <a:rPr lang="fr-FR" b="1" dirty="0">
                <a:solidFill>
                  <a:srgbClr val="00B0F0"/>
                </a:solidFill>
                <a:latin typeface="Arial"/>
                <a:ea typeface="Arial"/>
                <a:cs typeface="Arial"/>
                <a:sym typeface="Arial"/>
              </a:rPr>
              <a:t> du droit devraient </a:t>
            </a:r>
          </a:p>
          <a:p>
            <a:pPr marR="0" algn="l" defTabSz="914400" rtl="0" fontAlgn="auto" latinLnBrk="1" hangingPunct="0">
              <a:lnSpc>
                <a:spcPct val="100000"/>
              </a:lnSpc>
              <a:spcBef>
                <a:spcPts val="0"/>
              </a:spcBef>
              <a:spcAft>
                <a:spcPts val="0"/>
              </a:spcAft>
              <a:buClrTx/>
              <a:buSzTx/>
              <a:tabLst>
                <a:tab pos="265113" algn="l"/>
              </a:tabLst>
            </a:pPr>
            <a:r>
              <a:rPr lang="fr-FR" b="1" dirty="0">
                <a:solidFill>
                  <a:srgbClr val="00B0F0"/>
                </a:solidFill>
                <a:latin typeface="Arial"/>
                <a:ea typeface="Arial"/>
                <a:cs typeface="Arial"/>
                <a:sym typeface="Arial"/>
              </a:rPr>
              <a:t>	être adaptés à l'imposition </a:t>
            </a:r>
          </a:p>
          <a:p>
            <a:pPr marR="0" algn="l" defTabSz="914400" rtl="0" fontAlgn="auto" latinLnBrk="1" hangingPunct="0">
              <a:lnSpc>
                <a:spcPct val="100000"/>
              </a:lnSpc>
              <a:spcBef>
                <a:spcPts val="0"/>
              </a:spcBef>
              <a:spcAft>
                <a:spcPts val="0"/>
              </a:spcAft>
              <a:buClrTx/>
              <a:buSzTx/>
              <a:tabLst>
                <a:tab pos="265113" algn="l"/>
              </a:tabLst>
            </a:pPr>
            <a:r>
              <a:rPr lang="fr-FR" b="1" dirty="0">
                <a:solidFill>
                  <a:srgbClr val="00B0F0"/>
                </a:solidFill>
                <a:latin typeface="Arial"/>
                <a:ea typeface="Arial"/>
                <a:cs typeface="Arial"/>
                <a:sym typeface="Arial"/>
              </a:rPr>
              <a:t>	individuelle</a:t>
            </a:r>
            <a:endParaRPr lang="de-CH" b="1" dirty="0">
              <a:solidFill>
                <a:srgbClr val="00B0F0"/>
              </a:solidFill>
              <a:latin typeface="Arial"/>
              <a:ea typeface="Arial"/>
              <a:cs typeface="Arial"/>
              <a:sym typeface="Arial"/>
            </a:endParaRPr>
          </a:p>
        </p:txBody>
      </p:sp>
    </p:spTree>
    <p:extLst>
      <p:ext uri="{BB962C8B-B14F-4D97-AF65-F5344CB8AC3E}">
        <p14:creationId xmlns:p14="http://schemas.microsoft.com/office/powerpoint/2010/main" val="42346805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11"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1" y="1520696"/>
            <a:ext cx="8229601" cy="927368"/>
          </a:xfrm>
          <a:prstGeom prst="rect">
            <a:avLst/>
          </a:prstGeom>
        </p:spPr>
        <p:txBody>
          <a:bodyPr lIns="0" tIns="0" rIns="0" bIns="0">
            <a:noAutofit/>
          </a:bodyPr>
          <a:lstStyle/>
          <a:p>
            <a:pPr algn="l" defTabSz="649223">
              <a:defRPr sz="1800"/>
            </a:pPr>
            <a:r>
              <a:rPr lang="de-CH" sz="3200" b="1" dirty="0" err="1"/>
              <a:t>Conclusion</a:t>
            </a:r>
            <a:endParaRPr sz="3200" b="1" dirty="0"/>
          </a:p>
        </p:txBody>
      </p:sp>
      <p:sp>
        <p:nvSpPr>
          <p:cNvPr id="72" name="Shape 72"/>
          <p:cNvSpPr>
            <a:spLocks noGrp="1"/>
          </p:cNvSpPr>
          <p:nvPr>
            <p:ph type="body" idx="1"/>
            <p:custDataLst>
              <p:tags r:id="rId4"/>
            </p:custDataLst>
          </p:nvPr>
        </p:nvSpPr>
        <p:spPr>
          <a:xfrm>
            <a:off x="468312" y="2507673"/>
            <a:ext cx="8568184" cy="4107610"/>
          </a:xfrm>
          <a:prstGeom prst="rect">
            <a:avLst/>
          </a:prstGeom>
          <a:ln w="9525">
            <a:solidFill>
              <a:srgbClr val="FFFFFF"/>
            </a:solidFill>
            <a:miter lim="800000"/>
          </a:ln>
        </p:spPr>
        <p:txBody>
          <a:bodyPr lIns="0" tIns="0" rIns="0" bIns="0">
            <a:normAutofit/>
          </a:bodyPr>
          <a:lstStyle/>
          <a:p>
            <a:pPr marL="0" indent="0">
              <a:buNone/>
            </a:pPr>
            <a:r>
              <a:rPr lang="fr-FR" sz="1900" b="1" dirty="0">
                <a:solidFill>
                  <a:srgbClr val="0070C0"/>
                </a:solidFill>
              </a:rPr>
              <a:t>La Conférence des villes pour les impôts se prononce contre </a:t>
            </a:r>
          </a:p>
          <a:p>
            <a:pPr marL="0" indent="0">
              <a:buNone/>
            </a:pPr>
            <a:r>
              <a:rPr lang="fr-FR" sz="1900" b="1" dirty="0">
                <a:solidFill>
                  <a:srgbClr val="0070C0"/>
                </a:solidFill>
              </a:rPr>
              <a:t>l'introduction d'une imposition individuelle telle qu'elle a été présentée.</a:t>
            </a:r>
            <a:endParaRPr lang="de-CH" sz="1900" dirty="0"/>
          </a:p>
          <a:p>
            <a:pPr marL="0" indent="0">
              <a:buNone/>
            </a:pPr>
            <a:endParaRPr lang="de-CH" dirty="0"/>
          </a:p>
          <a:p>
            <a:pPr marL="0" indent="0">
              <a:buNone/>
            </a:pPr>
            <a:endParaRPr lang="de-CH" dirty="0"/>
          </a:p>
          <a:p>
            <a:pPr marL="0" indent="0">
              <a:buNone/>
            </a:pPr>
            <a:endParaRPr lang="de-CH" sz="2600" dirty="0">
              <a:solidFill>
                <a:srgbClr val="00B050"/>
              </a:solidFill>
            </a:endParaRPr>
          </a:p>
        </p:txBody>
      </p:sp>
      <p:pic>
        <p:nvPicPr>
          <p:cNvPr id="73" name="image2.png" descr="Balken_def"/>
          <p:cNvPicPr/>
          <p:nvPr>
            <p:custDataLst>
              <p:tags r:id="rId5"/>
            </p:custDataLst>
          </p:nvPr>
        </p:nvPicPr>
        <p:blipFill>
          <a:blip r:embed="rId12" cstate="print"/>
          <a:stretch>
            <a:fillRect/>
          </a:stretch>
        </p:blipFill>
        <p:spPr>
          <a:xfrm>
            <a:off x="5508104" y="6165303"/>
            <a:ext cx="3368676" cy="509589"/>
          </a:xfrm>
          <a:prstGeom prst="rect">
            <a:avLst/>
          </a:prstGeom>
          <a:ln w="12700">
            <a:miter lim="400000"/>
          </a:ln>
        </p:spPr>
      </p:pic>
      <p:pic>
        <p:nvPicPr>
          <p:cNvPr id="2" name="Grafik 1">
            <a:extLst>
              <a:ext uri="{FF2B5EF4-FFF2-40B4-BE49-F238E27FC236}">
                <a16:creationId xmlns:a16="http://schemas.microsoft.com/office/drawing/2014/main" id="{24D3CA4E-C363-C476-4FA5-6762DAE46D1A}"/>
              </a:ext>
            </a:extLst>
          </p:cNvPr>
          <p:cNvPicPr>
            <a:picLocks noChangeAspect="1"/>
          </p:cNvPicPr>
          <p:nvPr>
            <p:custDataLst>
              <p:tags r:id="rId6"/>
            </p:custDataLst>
          </p:nvPr>
        </p:nvPicPr>
        <p:blipFill>
          <a:blip r:embed="rId13"/>
          <a:stretch>
            <a:fillRect/>
          </a:stretch>
        </p:blipFill>
        <p:spPr>
          <a:xfrm>
            <a:off x="887268" y="3572377"/>
            <a:ext cx="4201880" cy="2847720"/>
          </a:xfrm>
          <a:prstGeom prst="rect">
            <a:avLst/>
          </a:prstGeom>
        </p:spPr>
      </p:pic>
      <p:sp>
        <p:nvSpPr>
          <p:cNvPr id="3" name="ZoneTexte 2">
            <a:extLst>
              <a:ext uri="{FF2B5EF4-FFF2-40B4-BE49-F238E27FC236}">
                <a16:creationId xmlns:a16="http://schemas.microsoft.com/office/drawing/2014/main" id="{410FC976-7BCB-B2D1-FA16-B9F33E4895D2}"/>
              </a:ext>
            </a:extLst>
          </p:cNvPr>
          <p:cNvSpPr txBox="1"/>
          <p:nvPr>
            <p:custDataLst>
              <p:tags r:id="rId7"/>
            </p:custDataLst>
          </p:nvPr>
        </p:nvSpPr>
        <p:spPr>
          <a:xfrm rot="20320474">
            <a:off x="3226290" y="4572526"/>
            <a:ext cx="470640" cy="338552"/>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fr-CH" sz="800" b="1" i="0" u="none" strike="noStrike" cap="none" spc="0" normalizeH="0" baseline="0" dirty="0">
                <a:ln>
                  <a:noFill/>
                </a:ln>
                <a:solidFill>
                  <a:srgbClr val="FF0000"/>
                </a:solidFill>
                <a:effectLst/>
                <a:uFillTx/>
                <a:latin typeface="Arial"/>
                <a:ea typeface="Arial"/>
                <a:cs typeface="Arial"/>
                <a:sym typeface="Arial"/>
              </a:rPr>
              <a:t>FISC</a:t>
            </a:r>
          </a:p>
          <a:p>
            <a:pPr marL="0" marR="0" indent="0" algn="ctr" defTabSz="914400" rtl="0" fontAlgn="auto" latinLnBrk="1" hangingPunct="0">
              <a:lnSpc>
                <a:spcPct val="100000"/>
              </a:lnSpc>
              <a:spcBef>
                <a:spcPts val="0"/>
              </a:spcBef>
              <a:spcAft>
                <a:spcPts val="0"/>
              </a:spcAft>
              <a:buClrTx/>
              <a:buSzTx/>
              <a:buFontTx/>
              <a:buNone/>
              <a:tabLst/>
            </a:pPr>
            <a:r>
              <a:rPr lang="fr-CH" sz="800" b="1" dirty="0">
                <a:solidFill>
                  <a:srgbClr val="FF0000"/>
                </a:solidFill>
                <a:latin typeface="Arial"/>
                <a:ea typeface="Arial"/>
                <a:cs typeface="Arial"/>
                <a:sym typeface="Arial"/>
              </a:rPr>
              <a:t>SUISSE</a:t>
            </a:r>
            <a:endParaRPr kumimoji="0" lang="fr-FR" sz="800" b="1" i="0" u="none" strike="noStrike" cap="none" spc="0" normalizeH="0" baseline="0" dirty="0">
              <a:ln>
                <a:noFill/>
              </a:ln>
              <a:solidFill>
                <a:srgbClr val="FF0000"/>
              </a:solidFill>
              <a:effectLst/>
              <a:uFillTx/>
              <a:latin typeface="Arial"/>
              <a:ea typeface="Arial"/>
              <a:cs typeface="Arial"/>
              <a:sym typeface="Arial"/>
            </a:endParaRPr>
          </a:p>
        </p:txBody>
      </p:sp>
      <p:sp>
        <p:nvSpPr>
          <p:cNvPr id="4" name="ZoneTexte 3">
            <a:extLst>
              <a:ext uri="{FF2B5EF4-FFF2-40B4-BE49-F238E27FC236}">
                <a16:creationId xmlns:a16="http://schemas.microsoft.com/office/drawing/2014/main" id="{241AABC4-65CC-C56D-517D-8DBE004907E4}"/>
              </a:ext>
            </a:extLst>
          </p:cNvPr>
          <p:cNvSpPr txBox="1"/>
          <p:nvPr>
            <p:custDataLst>
              <p:tags r:id="rId8"/>
            </p:custDataLst>
          </p:nvPr>
        </p:nvSpPr>
        <p:spPr>
          <a:xfrm>
            <a:off x="2716086" y="3630486"/>
            <a:ext cx="1880203" cy="672866"/>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32000" tIns="45719" rIns="45719" bIns="7200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1200" b="1" i="0" u="none" strike="noStrike" cap="none" spc="0" normalizeH="0" baseline="0" dirty="0">
                <a:ln>
                  <a:noFill/>
                </a:ln>
                <a:solidFill>
                  <a:srgbClr val="000000"/>
                </a:solidFill>
                <a:effectLst/>
                <a:uFillTx/>
                <a:latin typeface="Arial"/>
                <a:ea typeface="Arial"/>
                <a:cs typeface="Arial"/>
                <a:sym typeface="Arial"/>
              </a:rPr>
              <a:t>ILS ONT LE </a:t>
            </a:r>
            <a:r>
              <a:rPr lang="fr-CH" sz="1200" b="1" dirty="0">
                <a:solidFill>
                  <a:srgbClr val="000000"/>
                </a:solidFill>
                <a:latin typeface="Arial"/>
                <a:ea typeface="Arial"/>
                <a:cs typeface="Arial"/>
                <a:sym typeface="Arial"/>
              </a:rPr>
              <a:t>MÊME </a:t>
            </a:r>
          </a:p>
          <a:p>
            <a:pPr marL="0" marR="0" indent="0" algn="l" defTabSz="914400" rtl="0" fontAlgn="auto" latinLnBrk="1" hangingPunct="0">
              <a:lnSpc>
                <a:spcPct val="100000"/>
              </a:lnSpc>
              <a:spcBef>
                <a:spcPts val="0"/>
              </a:spcBef>
              <a:spcAft>
                <a:spcPts val="0"/>
              </a:spcAft>
              <a:buClrTx/>
              <a:buSzTx/>
              <a:buFontTx/>
              <a:buNone/>
              <a:tabLst/>
            </a:pPr>
            <a:r>
              <a:rPr lang="fr-CH" sz="1200" b="1" dirty="0">
                <a:solidFill>
                  <a:srgbClr val="000000"/>
                </a:solidFill>
                <a:latin typeface="Arial"/>
                <a:ea typeface="Arial"/>
                <a:cs typeface="Arial"/>
                <a:sym typeface="Arial"/>
              </a:rPr>
              <a:t>SYSTÈME FISCAL</a:t>
            </a:r>
          </a:p>
          <a:p>
            <a:pPr marL="0" marR="0" indent="0" algn="l" defTabSz="914400" rtl="0" fontAlgn="auto" latinLnBrk="1" hangingPunct="0">
              <a:lnSpc>
                <a:spcPct val="100000"/>
              </a:lnSpc>
              <a:spcBef>
                <a:spcPts val="0"/>
              </a:spcBef>
              <a:spcAft>
                <a:spcPts val="0"/>
              </a:spcAft>
              <a:buClrTx/>
              <a:buSzTx/>
              <a:buFontTx/>
              <a:buNone/>
              <a:tabLst/>
            </a:pPr>
            <a:r>
              <a:rPr kumimoji="0" lang="fr-CH" sz="1200" b="1" i="0" u="none" strike="noStrike" cap="none" spc="0" normalizeH="0" baseline="0" dirty="0">
                <a:ln>
                  <a:noFill/>
                </a:ln>
                <a:solidFill>
                  <a:srgbClr val="000000"/>
                </a:solidFill>
                <a:effectLst/>
                <a:uFillTx/>
                <a:latin typeface="Arial"/>
                <a:ea typeface="Arial"/>
                <a:cs typeface="Arial"/>
                <a:sym typeface="Arial"/>
              </a:rPr>
              <a:t>QUE NOUS !</a:t>
            </a:r>
            <a:endParaRPr kumimoji="0" lang="fr-FR"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7296813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30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30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8"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2" y="1057012"/>
            <a:ext cx="8229601" cy="927368"/>
          </a:xfrm>
          <a:prstGeom prst="rect">
            <a:avLst/>
          </a:prstGeom>
        </p:spPr>
        <p:txBody>
          <a:bodyPr lIns="0" tIns="0" rIns="0" bIns="0">
            <a:noAutofit/>
          </a:bodyPr>
          <a:lstStyle/>
          <a:p>
            <a:pPr algn="l" defTabSz="649223">
              <a:defRPr sz="1800"/>
            </a:pPr>
            <a:r>
              <a:rPr lang="de-CH" sz="3200" b="1" dirty="0" err="1"/>
              <a:t>Conclusion</a:t>
            </a:r>
            <a:endParaRPr sz="3200" b="1" dirty="0"/>
          </a:p>
        </p:txBody>
      </p:sp>
      <p:sp>
        <p:nvSpPr>
          <p:cNvPr id="72" name="Shape 72"/>
          <p:cNvSpPr>
            <a:spLocks noGrp="1"/>
          </p:cNvSpPr>
          <p:nvPr>
            <p:ph type="body" idx="1"/>
            <p:custDataLst>
              <p:tags r:id="rId4"/>
            </p:custDataLst>
          </p:nvPr>
        </p:nvSpPr>
        <p:spPr>
          <a:xfrm>
            <a:off x="468312" y="2021036"/>
            <a:ext cx="8496176" cy="4107610"/>
          </a:xfrm>
          <a:prstGeom prst="rect">
            <a:avLst/>
          </a:prstGeom>
          <a:ln w="9525">
            <a:solidFill>
              <a:srgbClr val="FFFFFF"/>
            </a:solidFill>
            <a:miter lim="800000"/>
          </a:ln>
        </p:spPr>
        <p:txBody>
          <a:bodyPr lIns="0" tIns="0" rIns="0" bIns="0">
            <a:normAutofit fontScale="92500"/>
          </a:bodyPr>
          <a:lstStyle/>
          <a:p>
            <a:pPr marL="0" indent="0">
              <a:buNone/>
            </a:pPr>
            <a:r>
              <a:rPr lang="fr-FR" b="1" dirty="0">
                <a:solidFill>
                  <a:srgbClr val="0070C0"/>
                </a:solidFill>
              </a:rPr>
              <a:t>La Conférence des villes pour les impôts se prononce contre l'introduction d'une imposition individuelle telle qu'elle a été présentée.</a:t>
            </a:r>
            <a:endParaRPr lang="de-CH" dirty="0"/>
          </a:p>
          <a:p>
            <a:pPr marL="0" indent="0">
              <a:buNone/>
            </a:pPr>
            <a:endParaRPr lang="fr-FR" dirty="0"/>
          </a:p>
          <a:p>
            <a:pPr marL="0" indent="0">
              <a:buNone/>
            </a:pPr>
            <a:r>
              <a:rPr lang="fr-FR" dirty="0"/>
              <a:t>La pénalisation fiscale du mariage peut également être éliminée dans le cadre de l'impôt fédéral direct par des méthodes beaucoup plus simples et plus rapides, par exemple:</a:t>
            </a:r>
          </a:p>
          <a:p>
            <a:pPr>
              <a:buFont typeface="Arial" panose="020B0604020202020204" pitchFamily="34" charset="0"/>
              <a:buChar char="•"/>
            </a:pPr>
            <a:r>
              <a:rPr lang="fr-FR" dirty="0"/>
              <a:t>au moyen d'un modèle de </a:t>
            </a:r>
            <a:r>
              <a:rPr lang="fr-FR" dirty="0" err="1"/>
              <a:t>splitting</a:t>
            </a:r>
            <a:r>
              <a:rPr lang="fr-FR" dirty="0"/>
              <a:t>, comme c'est déjà le cas dans la majorité des cantons, ou avec une</a:t>
            </a:r>
          </a:p>
          <a:p>
            <a:pPr>
              <a:buFont typeface="Arial" panose="020B0604020202020204" pitchFamily="34" charset="0"/>
              <a:buChar char="•"/>
            </a:pPr>
            <a:r>
              <a:rPr lang="fr-FR" dirty="0"/>
              <a:t>révision de la structure progressive des tarifs (par ex. tarif multiple avec calcul alternatif de l'impôt)</a:t>
            </a:r>
          </a:p>
          <a:p>
            <a:pPr>
              <a:buFont typeface="Arial" panose="020B0604020202020204" pitchFamily="34" charset="0"/>
              <a:buChar char="•"/>
            </a:pPr>
            <a:r>
              <a:rPr lang="fr-FR" dirty="0"/>
              <a:t>ou même simplement avec l'augmentation des déductions pour les conjoints, respectivement la</a:t>
            </a:r>
          </a:p>
          <a:p>
            <a:pPr>
              <a:buFont typeface="Arial" panose="020B0604020202020204" pitchFamily="34" charset="0"/>
              <a:buChar char="•"/>
            </a:pPr>
            <a:r>
              <a:rPr lang="fr-FR" dirty="0"/>
              <a:t>mise en œuvre de franchises</a:t>
            </a:r>
          </a:p>
          <a:p>
            <a:pPr marL="0" indent="0">
              <a:buNone/>
            </a:pPr>
            <a:endParaRPr lang="de-CH" dirty="0"/>
          </a:p>
          <a:p>
            <a:pPr marL="0" indent="0">
              <a:buNone/>
            </a:pPr>
            <a:endParaRPr lang="de-CH" sz="2600" dirty="0">
              <a:solidFill>
                <a:srgbClr val="00B050"/>
              </a:solidFill>
            </a:endParaRPr>
          </a:p>
        </p:txBody>
      </p:sp>
      <p:pic>
        <p:nvPicPr>
          <p:cNvPr id="73" name="image2.png" descr="Balken_def"/>
          <p:cNvPicPr/>
          <p:nvPr>
            <p:custDataLst>
              <p:tags r:id="rId5"/>
            </p:custDataLst>
          </p:nvPr>
        </p:nvPicPr>
        <p:blipFill>
          <a:blip r:embed="rId9" cstate="print"/>
          <a:stretch>
            <a:fillRect/>
          </a:stretch>
        </p:blipFill>
        <p:spPr>
          <a:xfrm>
            <a:off x="5508104" y="6165303"/>
            <a:ext cx="3368676" cy="509589"/>
          </a:xfrm>
          <a:prstGeom prst="rect">
            <a:avLst/>
          </a:prstGeom>
          <a:ln w="12700">
            <a:miter lim="400000"/>
          </a:ln>
        </p:spPr>
      </p:pic>
    </p:spTree>
    <p:extLst>
      <p:ext uri="{BB962C8B-B14F-4D97-AF65-F5344CB8AC3E}">
        <p14:creationId xmlns:p14="http://schemas.microsoft.com/office/powerpoint/2010/main" val="178852049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8"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2" y="3976093"/>
            <a:ext cx="8229601" cy="617362"/>
          </a:xfrm>
          <a:prstGeom prst="rect">
            <a:avLst/>
          </a:prstGeom>
        </p:spPr>
        <p:txBody>
          <a:bodyPr lIns="0" tIns="0" rIns="0" bIns="0">
            <a:noAutofit/>
          </a:bodyPr>
          <a:lstStyle/>
          <a:p>
            <a:pPr defTabSz="649223">
              <a:defRPr sz="1800"/>
            </a:pPr>
            <a:r>
              <a:rPr lang="de-CH" sz="3200" b="1" dirty="0">
                <a:solidFill>
                  <a:srgbClr val="0070C0"/>
                </a:solidFill>
                <a:hlinkClick r:id="rId9">
                  <a:extLst>
                    <a:ext uri="{A12FA001-AC4F-418D-AE19-62706E023703}">
                      <ahyp:hlinkClr xmlns:ahyp="http://schemas.microsoft.com/office/drawing/2018/hyperlinkcolor" val="tx"/>
                    </a:ext>
                  </a:extLst>
                </a:hlinkClick>
              </a:rPr>
              <a:t>www.steuerkonferenz-staedte.ch</a:t>
            </a:r>
            <a:endParaRPr sz="3200" b="1" dirty="0">
              <a:solidFill>
                <a:srgbClr val="0070C0"/>
              </a:solidFill>
            </a:endParaRPr>
          </a:p>
        </p:txBody>
      </p:sp>
      <p:pic>
        <p:nvPicPr>
          <p:cNvPr id="73" name="image2.png" descr="Balken_def"/>
          <p:cNvPicPr/>
          <p:nvPr>
            <p:custDataLst>
              <p:tags r:id="rId4"/>
            </p:custDataLst>
          </p:nvPr>
        </p:nvPicPr>
        <p:blipFill>
          <a:blip r:embed="rId10" cstate="print"/>
          <a:stretch>
            <a:fillRect/>
          </a:stretch>
        </p:blipFill>
        <p:spPr>
          <a:xfrm>
            <a:off x="5508104" y="6165303"/>
            <a:ext cx="3368676" cy="509589"/>
          </a:xfrm>
          <a:prstGeom prst="rect">
            <a:avLst/>
          </a:prstGeom>
          <a:ln w="12700">
            <a:miter lim="400000"/>
          </a:ln>
        </p:spPr>
      </p:pic>
      <p:sp>
        <p:nvSpPr>
          <p:cNvPr id="2" name="Shape 71">
            <a:extLst>
              <a:ext uri="{FF2B5EF4-FFF2-40B4-BE49-F238E27FC236}">
                <a16:creationId xmlns:a16="http://schemas.microsoft.com/office/drawing/2014/main" id="{224CC145-EBE6-76A2-EC43-DC4C320CE35C}"/>
              </a:ext>
            </a:extLst>
          </p:cNvPr>
          <p:cNvSpPr txBox="1">
            <a:spLocks/>
          </p:cNvSpPr>
          <p:nvPr>
            <p:custDataLst>
              <p:tags r:id="rId5"/>
            </p:custDataLst>
          </p:nvPr>
        </p:nvSpPr>
        <p:spPr>
          <a:xfrm>
            <a:off x="468312" y="2021811"/>
            <a:ext cx="8229601" cy="86009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a:lstStyle>
          <a:p>
            <a:pPr algn="l" defTabSz="649223">
              <a:defRPr sz="1800"/>
            </a:pPr>
            <a:r>
              <a:rPr lang="fr-CH" sz="3200" kern="0" dirty="0"/>
              <a:t>Plus de détails sur ce projet et sur d’autres thèmes intéressants liés aux impôts sur:</a:t>
            </a:r>
          </a:p>
        </p:txBody>
      </p:sp>
    </p:spTree>
    <p:extLst>
      <p:ext uri="{BB962C8B-B14F-4D97-AF65-F5344CB8AC3E}">
        <p14:creationId xmlns:p14="http://schemas.microsoft.com/office/powerpoint/2010/main" val="227618405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9"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1" y="1520696"/>
            <a:ext cx="8229601" cy="927368"/>
          </a:xfrm>
          <a:prstGeom prst="rect">
            <a:avLst/>
          </a:prstGeom>
        </p:spPr>
        <p:txBody>
          <a:bodyPr lIns="0" tIns="0" rIns="0" bIns="0">
            <a:noAutofit/>
          </a:bodyPr>
          <a:lstStyle/>
          <a:p>
            <a:pPr algn="l" defTabSz="649223">
              <a:defRPr sz="1800"/>
            </a:pPr>
            <a:r>
              <a:rPr lang="fr-CH" sz="3200" b="1" dirty="0"/>
              <a:t>Pénalisation fiscale du mariage</a:t>
            </a:r>
            <a:endParaRPr lang="fr-CH" sz="3200" b="1" dirty="0">
              <a:solidFill>
                <a:srgbClr val="0070C0"/>
              </a:solidFill>
            </a:endParaRPr>
          </a:p>
        </p:txBody>
      </p:sp>
      <p:sp>
        <p:nvSpPr>
          <p:cNvPr id="72" name="Shape 72"/>
          <p:cNvSpPr>
            <a:spLocks noGrp="1"/>
          </p:cNvSpPr>
          <p:nvPr>
            <p:ph type="body" idx="1"/>
            <p:custDataLst>
              <p:tags r:id="rId4"/>
            </p:custDataLst>
          </p:nvPr>
        </p:nvSpPr>
        <p:spPr>
          <a:xfrm>
            <a:off x="468312" y="2507673"/>
            <a:ext cx="8229601" cy="4107610"/>
          </a:xfrm>
          <a:prstGeom prst="rect">
            <a:avLst/>
          </a:prstGeom>
          <a:ln w="9525">
            <a:solidFill>
              <a:srgbClr val="FFFFFF"/>
            </a:solidFill>
            <a:miter lim="800000"/>
          </a:ln>
        </p:spPr>
        <p:txBody>
          <a:bodyPr lIns="0" tIns="0" rIns="0" bIns="0">
            <a:normAutofit/>
          </a:bodyPr>
          <a:lstStyle/>
          <a:p>
            <a:pPr marL="0" indent="0">
              <a:buNone/>
            </a:pPr>
            <a:r>
              <a:rPr lang="fr-FR" i="1" dirty="0"/>
              <a:t>«Les allègements fiscaux octroyés jusqu'ici ont permis de réduire, voire d’annuler, la discrimination des couples mariés. Dans les cantons d’Argovie et de Vaud pour les faibles revenus, ainsi qu’au niveau fédéral pour les hauts revenus, la charge fiscale des couples mariés est cependant encore supérieure de plus de 10% à celle des couples non mariés. Les couples mariés apparaissent même souvent privilégiés avec, suivant le montant et la répartition du revenu, une charge fiscale pouvant être de plus de 10% moins élevée que celles des couples non mariés aux revenus identiques. »</a:t>
            </a:r>
          </a:p>
          <a:p>
            <a:pPr marL="0" indent="0" algn="r">
              <a:buNone/>
            </a:pPr>
            <a:endParaRPr lang="de-CH" sz="1000" dirty="0"/>
          </a:p>
          <a:p>
            <a:pPr marL="0" indent="0" algn="l">
              <a:buNone/>
            </a:pPr>
            <a:r>
              <a:rPr lang="de-CH" sz="1000" dirty="0"/>
              <a:t>(Source: Rudi Peters, AFC, </a:t>
            </a:r>
            <a:r>
              <a:rPr lang="de-CH" sz="1000" dirty="0" err="1"/>
              <a:t>dans</a:t>
            </a:r>
            <a:r>
              <a:rPr lang="de-CH" sz="1000" dirty="0"/>
              <a:t> «</a:t>
            </a:r>
            <a:r>
              <a:rPr lang="fr-FR" sz="1000" dirty="0"/>
              <a:t>Inégalité de traitement fiscal des couples mariés et non mariés dans les cantons et au niveau fédéral - comparaison de la charge fiscale des couples mariés et des concubins en 2011</a:t>
            </a:r>
            <a:r>
              <a:rPr lang="de-CH" sz="1000" dirty="0"/>
              <a:t>»; 2014/2017)</a:t>
            </a:r>
          </a:p>
          <a:p>
            <a:pPr marL="0" indent="0">
              <a:buNone/>
            </a:pPr>
            <a:endParaRPr lang="de-CH" sz="2600" dirty="0">
              <a:solidFill>
                <a:srgbClr val="00B050"/>
              </a:solidFill>
            </a:endParaRPr>
          </a:p>
        </p:txBody>
      </p:sp>
      <p:pic>
        <p:nvPicPr>
          <p:cNvPr id="73" name="image2.png" descr="Balken_def"/>
          <p:cNvPicPr/>
          <p:nvPr>
            <p:custDataLst>
              <p:tags r:id="rId5"/>
            </p:custDataLst>
          </p:nvPr>
        </p:nvPicPr>
        <p:blipFill>
          <a:blip r:embed="rId10" cstate="print"/>
          <a:stretch>
            <a:fillRect/>
          </a:stretch>
        </p:blipFill>
        <p:spPr>
          <a:xfrm>
            <a:off x="5508104" y="6165303"/>
            <a:ext cx="3368676" cy="509589"/>
          </a:xfrm>
          <a:prstGeom prst="rect">
            <a:avLst/>
          </a:prstGeom>
          <a:ln w="12700">
            <a:miter lim="400000"/>
          </a:ln>
        </p:spPr>
      </p:pic>
      <p:sp>
        <p:nvSpPr>
          <p:cNvPr id="2" name="Textfeld 1">
            <a:extLst>
              <a:ext uri="{FF2B5EF4-FFF2-40B4-BE49-F238E27FC236}">
                <a16:creationId xmlns:a16="http://schemas.microsoft.com/office/drawing/2014/main" id="{6EB60570-8C00-07F0-E4B7-7399372F491E}"/>
              </a:ext>
            </a:extLst>
          </p:cNvPr>
          <p:cNvSpPr txBox="1"/>
          <p:nvPr>
            <p:custDataLst>
              <p:tags r:id="rId6"/>
            </p:custDataLst>
          </p:nvPr>
        </p:nvSpPr>
        <p:spPr>
          <a:xfrm>
            <a:off x="6516216" y="1691993"/>
            <a:ext cx="432048"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de-CH" sz="3200" b="1" i="0" u="none" strike="noStrike" kern="0" cap="none" spc="0" normalizeH="0" baseline="0" noProof="0" dirty="0">
                <a:ln>
                  <a:noFill/>
                </a:ln>
                <a:solidFill>
                  <a:srgbClr val="0070C0"/>
                </a:solidFill>
                <a:effectLst/>
                <a:uLnTx/>
                <a:uFillTx/>
                <a:latin typeface="Arial"/>
                <a:cs typeface="Arial"/>
                <a:sym typeface="Arial"/>
              </a:rPr>
              <a:t>?</a:t>
            </a:r>
            <a:endParaRPr kumimoji="0" lang="de-CH" sz="1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7972473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
                                            <p:bg/>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2">
                                            <p:txEl>
                                              <p:pRg st="0" end="0"/>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uiExpand="1" build="p"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8"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1" y="1520696"/>
            <a:ext cx="8229601" cy="927368"/>
          </a:xfrm>
          <a:prstGeom prst="rect">
            <a:avLst/>
          </a:prstGeom>
        </p:spPr>
        <p:txBody>
          <a:bodyPr lIns="0" tIns="0" rIns="0" bIns="0">
            <a:noAutofit/>
          </a:bodyPr>
          <a:lstStyle/>
          <a:p>
            <a:pPr algn="l" defTabSz="649223">
              <a:defRPr sz="1800"/>
            </a:pPr>
            <a:r>
              <a:rPr lang="fr-CH" sz="3200" b="1" dirty="0"/>
              <a:t>Pénalisation fiscale du mariage</a:t>
            </a:r>
          </a:p>
        </p:txBody>
      </p:sp>
      <p:sp>
        <p:nvSpPr>
          <p:cNvPr id="72" name="Shape 72"/>
          <p:cNvSpPr>
            <a:spLocks noGrp="1"/>
          </p:cNvSpPr>
          <p:nvPr>
            <p:ph type="body" idx="1"/>
            <p:custDataLst>
              <p:tags r:id="rId4"/>
            </p:custDataLst>
          </p:nvPr>
        </p:nvSpPr>
        <p:spPr>
          <a:xfrm>
            <a:off x="476470" y="2567282"/>
            <a:ext cx="8560026" cy="4107610"/>
          </a:xfrm>
          <a:prstGeom prst="rect">
            <a:avLst/>
          </a:prstGeom>
          <a:ln w="9525">
            <a:solidFill>
              <a:srgbClr val="FFFFFF"/>
            </a:solidFill>
            <a:miter lim="800000"/>
          </a:ln>
        </p:spPr>
        <p:txBody>
          <a:bodyPr lIns="0" tIns="0" rIns="0" bIns="0">
            <a:normAutofit/>
          </a:bodyPr>
          <a:lstStyle/>
          <a:p>
            <a:pPr marL="0" indent="0">
              <a:buNone/>
            </a:pPr>
            <a:r>
              <a:rPr lang="fr-CH" sz="2400" dirty="0">
                <a:solidFill>
                  <a:schemeClr val="tx1"/>
                </a:solidFill>
                <a:sym typeface="Wingdings" panose="05000000000000000000" pitchFamily="2" charset="2"/>
              </a:rPr>
              <a:t> L</a:t>
            </a:r>
            <a:r>
              <a:rPr lang="fr-FR" sz="2400" dirty="0">
                <a:solidFill>
                  <a:schemeClr val="tx1"/>
                </a:solidFill>
                <a:sym typeface="Wingdings" panose="05000000000000000000" pitchFamily="2" charset="2"/>
              </a:rPr>
              <a:t>es cantons ont largement accompli la tâche</a:t>
            </a:r>
            <a:endParaRPr lang="fr-CH" sz="2400" dirty="0">
              <a:solidFill>
                <a:schemeClr val="tx1"/>
              </a:solidFill>
              <a:sym typeface="Wingdings" panose="05000000000000000000" pitchFamily="2" charset="2"/>
            </a:endParaRPr>
          </a:p>
          <a:p>
            <a:pPr>
              <a:buFont typeface="Wingdings" panose="05000000000000000000" pitchFamily="2" charset="2"/>
              <a:buChar char="à"/>
            </a:pPr>
            <a:r>
              <a:rPr lang="fr-CH" sz="2400" dirty="0">
                <a:solidFill>
                  <a:schemeClr val="tx1"/>
                </a:solidFill>
                <a:sym typeface="Wingdings" panose="05000000000000000000" pitchFamily="2" charset="2"/>
              </a:rPr>
              <a:t> Problème au niveau fédéral: l’impôt fédéral direct (IFD)</a:t>
            </a:r>
          </a:p>
          <a:p>
            <a:pPr marL="0" indent="0">
              <a:buNone/>
            </a:pPr>
            <a:endParaRPr lang="fr-CH" sz="2400" dirty="0">
              <a:solidFill>
                <a:schemeClr val="tx1"/>
              </a:solidFill>
              <a:sym typeface="Wingdings" panose="05000000000000000000" pitchFamily="2" charset="2"/>
            </a:endParaRPr>
          </a:p>
          <a:p>
            <a:pPr marL="0" indent="0">
              <a:buNone/>
            </a:pPr>
            <a:r>
              <a:rPr lang="fr-FR" sz="2400" dirty="0">
                <a:solidFill>
                  <a:schemeClr val="tx1"/>
                </a:solidFill>
                <a:sym typeface="Wingdings" panose="05000000000000000000" pitchFamily="2" charset="2"/>
              </a:rPr>
              <a:t>avec le projet sur l'imposition individuelle on arrive</a:t>
            </a:r>
            <a:endParaRPr lang="fr-CH" sz="2400" dirty="0">
              <a:solidFill>
                <a:schemeClr val="tx1"/>
              </a:solidFill>
              <a:sym typeface="Wingdings" panose="05000000000000000000" pitchFamily="2" charset="2"/>
            </a:endParaRPr>
          </a:p>
          <a:p>
            <a:pPr>
              <a:buFont typeface="Wingdings" panose="05000000000000000000" pitchFamily="2" charset="2"/>
              <a:buChar char="à"/>
            </a:pPr>
            <a:r>
              <a:rPr lang="fr-CH" sz="2400" dirty="0">
                <a:solidFill>
                  <a:schemeClr val="tx1"/>
                </a:solidFill>
                <a:sym typeface="Wingdings" panose="05000000000000000000" pitchFamily="2" charset="2"/>
              </a:rPr>
              <a:t> à éliminer le problème avec l’IFD, respectivement</a:t>
            </a:r>
          </a:p>
          <a:p>
            <a:pPr>
              <a:buFont typeface="Wingdings" panose="05000000000000000000" pitchFamily="2" charset="2"/>
              <a:buChar char="à"/>
            </a:pPr>
            <a:r>
              <a:rPr lang="fr-CH" sz="2400" dirty="0">
                <a:solidFill>
                  <a:schemeClr val="tx1"/>
                </a:solidFill>
              </a:rPr>
              <a:t> les cantons résolvent le problème fédéral et…</a:t>
            </a:r>
          </a:p>
          <a:p>
            <a:pPr>
              <a:buFont typeface="Wingdings" panose="05000000000000000000" pitchFamily="2" charset="2"/>
              <a:buChar char="à"/>
            </a:pPr>
            <a:r>
              <a:rPr lang="fr-CH" sz="2400" dirty="0">
                <a:solidFill>
                  <a:schemeClr val="tx1"/>
                </a:solidFill>
              </a:rPr>
              <a:t>…payent (diminution des recettes, frais de reconversion);</a:t>
            </a:r>
          </a:p>
          <a:p>
            <a:pPr marL="444500" indent="-444500">
              <a:buFont typeface="Wingdings" panose="05000000000000000000" pitchFamily="2" charset="2"/>
              <a:buChar char="à"/>
            </a:pPr>
            <a:r>
              <a:rPr lang="fr-CH" sz="2400" dirty="0">
                <a:solidFill>
                  <a:srgbClr val="0070C0"/>
                </a:solidFill>
              </a:rPr>
              <a:t>les villes/communes supportent ces conséquences</a:t>
            </a:r>
          </a:p>
        </p:txBody>
      </p:sp>
      <p:pic>
        <p:nvPicPr>
          <p:cNvPr id="73" name="image2.png" descr="Balken_def"/>
          <p:cNvPicPr/>
          <p:nvPr>
            <p:custDataLst>
              <p:tags r:id="rId5"/>
            </p:custDataLst>
          </p:nvPr>
        </p:nvPicPr>
        <p:blipFill>
          <a:blip r:embed="rId9" cstate="print"/>
          <a:stretch>
            <a:fillRect/>
          </a:stretch>
        </p:blipFill>
        <p:spPr>
          <a:xfrm>
            <a:off x="5508104" y="6165303"/>
            <a:ext cx="3368676" cy="509589"/>
          </a:xfrm>
          <a:prstGeom prst="rect">
            <a:avLst/>
          </a:prstGeom>
          <a:ln w="12700">
            <a:miter lim="400000"/>
          </a:ln>
        </p:spPr>
      </p:pic>
    </p:spTree>
    <p:extLst>
      <p:ext uri="{BB962C8B-B14F-4D97-AF65-F5344CB8AC3E}">
        <p14:creationId xmlns:p14="http://schemas.microsoft.com/office/powerpoint/2010/main" val="2488720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72">
                                            <p:txEl>
                                              <p:pRg st="7" end="7"/>
                                            </p:txEl>
                                          </p:spTgt>
                                        </p:tgtEl>
                                        <p:attrNameLst>
                                          <p:attrName>style.visibility</p:attrName>
                                        </p:attrNameLst>
                                      </p:cBhvr>
                                      <p:to>
                                        <p:strVal val="visible"/>
                                      </p:to>
                                    </p:set>
                                    <p:anim calcmode="lin" valueType="num">
                                      <p:cBhvr additive="base">
                                        <p:cTn id="27" dur="500" fill="hold"/>
                                        <p:tgtEl>
                                          <p:spTgt spid="72">
                                            <p:txEl>
                                              <p:pRg st="7" end="7"/>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11"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1" y="1520696"/>
            <a:ext cx="8229601" cy="927368"/>
          </a:xfrm>
          <a:prstGeom prst="rect">
            <a:avLst/>
          </a:prstGeom>
        </p:spPr>
        <p:txBody>
          <a:bodyPr lIns="0" tIns="0" rIns="0" bIns="0">
            <a:noAutofit/>
          </a:bodyPr>
          <a:lstStyle/>
          <a:p>
            <a:pPr algn="l" defTabSz="649223">
              <a:defRPr sz="1800"/>
            </a:pPr>
            <a:r>
              <a:rPr lang="fr-CH" sz="3200" b="1" dirty="0"/>
              <a:t>L’imposition individuelle, la solution?</a:t>
            </a:r>
          </a:p>
        </p:txBody>
      </p:sp>
      <p:sp>
        <p:nvSpPr>
          <p:cNvPr id="72" name="Shape 72"/>
          <p:cNvSpPr>
            <a:spLocks noGrp="1"/>
          </p:cNvSpPr>
          <p:nvPr>
            <p:ph type="body" idx="1"/>
            <p:custDataLst>
              <p:tags r:id="rId4"/>
            </p:custDataLst>
          </p:nvPr>
        </p:nvSpPr>
        <p:spPr>
          <a:xfrm>
            <a:off x="468312" y="2507673"/>
            <a:ext cx="8229601" cy="4107610"/>
          </a:xfrm>
          <a:prstGeom prst="rect">
            <a:avLst/>
          </a:prstGeom>
          <a:ln w="9525">
            <a:solidFill>
              <a:srgbClr val="FFFFFF"/>
            </a:solidFill>
            <a:miter lim="800000"/>
          </a:ln>
        </p:spPr>
        <p:txBody>
          <a:bodyPr lIns="0" tIns="0" rIns="0" bIns="0">
            <a:normAutofit/>
          </a:bodyPr>
          <a:lstStyle/>
          <a:p>
            <a:pPr marL="0" indent="0">
              <a:buNone/>
            </a:pPr>
            <a:r>
              <a:rPr lang="de-CH" dirty="0"/>
              <a:t>	</a:t>
            </a:r>
          </a:p>
          <a:p>
            <a:r>
              <a:rPr lang="de-CH" dirty="0" err="1"/>
              <a:t>Élimination</a:t>
            </a:r>
            <a:r>
              <a:rPr lang="de-CH" dirty="0"/>
              <a:t> de la </a:t>
            </a:r>
            <a:r>
              <a:rPr lang="de-CH" dirty="0" err="1"/>
              <a:t>pénalisation</a:t>
            </a:r>
            <a:r>
              <a:rPr lang="de-CH" dirty="0"/>
              <a:t> </a:t>
            </a:r>
            <a:r>
              <a:rPr lang="de-CH" dirty="0" err="1"/>
              <a:t>fiscale</a:t>
            </a:r>
            <a:r>
              <a:rPr lang="de-CH" dirty="0"/>
              <a:t> </a:t>
            </a:r>
          </a:p>
          <a:p>
            <a:pPr marL="0" indent="0">
              <a:buNone/>
            </a:pPr>
            <a:r>
              <a:rPr lang="de-CH" dirty="0"/>
              <a:t>   du </a:t>
            </a:r>
            <a:r>
              <a:rPr lang="de-CH" dirty="0" err="1"/>
              <a:t>mariage</a:t>
            </a:r>
            <a:endParaRPr lang="de-CH" dirty="0"/>
          </a:p>
          <a:p>
            <a:r>
              <a:rPr lang="fr-FR" dirty="0"/>
              <a:t>Incitation à l'activité professionnelle </a:t>
            </a:r>
          </a:p>
          <a:p>
            <a:pPr marL="0" indent="0">
              <a:buNone/>
            </a:pPr>
            <a:r>
              <a:rPr lang="fr-FR" dirty="0"/>
              <a:t>   pour les deuxièmes revenus</a:t>
            </a:r>
            <a:endParaRPr lang="de-CH" dirty="0"/>
          </a:p>
          <a:p>
            <a:r>
              <a:rPr lang="fr-FR" dirty="0"/>
              <a:t>Lutte contre la pénurie </a:t>
            </a:r>
          </a:p>
          <a:p>
            <a:pPr marL="0" indent="0">
              <a:buNone/>
            </a:pPr>
            <a:r>
              <a:rPr lang="fr-FR" dirty="0"/>
              <a:t>   de main-d'œuvre qualifiée</a:t>
            </a:r>
            <a:endParaRPr lang="de-CH" dirty="0"/>
          </a:p>
          <a:p>
            <a:r>
              <a:rPr lang="fr-FR" dirty="0"/>
              <a:t>Égalité des chances entre les sexes</a:t>
            </a:r>
            <a:endParaRPr lang="de-CH" dirty="0"/>
          </a:p>
          <a:p>
            <a:pPr marL="0" indent="0">
              <a:buNone/>
            </a:pPr>
            <a:endParaRPr lang="fr-CH" sz="2600" dirty="0">
              <a:solidFill>
                <a:srgbClr val="00B050"/>
              </a:solidFill>
            </a:endParaRPr>
          </a:p>
        </p:txBody>
      </p:sp>
      <p:pic>
        <p:nvPicPr>
          <p:cNvPr id="73" name="image2.png" descr="Balken_def"/>
          <p:cNvPicPr/>
          <p:nvPr>
            <p:custDataLst>
              <p:tags r:id="rId5"/>
            </p:custDataLst>
          </p:nvPr>
        </p:nvPicPr>
        <p:blipFill>
          <a:blip r:embed="rId12" cstate="print"/>
          <a:stretch>
            <a:fillRect/>
          </a:stretch>
        </p:blipFill>
        <p:spPr>
          <a:xfrm>
            <a:off x="5508104" y="6165303"/>
            <a:ext cx="3368676" cy="509589"/>
          </a:xfrm>
          <a:prstGeom prst="rect">
            <a:avLst/>
          </a:prstGeom>
          <a:ln w="12700">
            <a:miter lim="400000"/>
          </a:ln>
        </p:spPr>
      </p:pic>
      <p:pic>
        <p:nvPicPr>
          <p:cNvPr id="4" name="Grafik 3">
            <a:extLst>
              <a:ext uri="{FF2B5EF4-FFF2-40B4-BE49-F238E27FC236}">
                <a16:creationId xmlns:a16="http://schemas.microsoft.com/office/drawing/2014/main" id="{986EAFE2-0F99-3C30-F2AD-F1FAF35BD6C3}"/>
              </a:ext>
            </a:extLst>
          </p:cNvPr>
          <p:cNvPicPr>
            <a:picLocks noChangeAspect="1"/>
          </p:cNvPicPr>
          <p:nvPr>
            <p:custDataLst>
              <p:tags r:id="rId6"/>
            </p:custDataLst>
          </p:nvPr>
        </p:nvPicPr>
        <p:blipFill>
          <a:blip r:embed="rId13"/>
          <a:stretch>
            <a:fillRect/>
          </a:stretch>
        </p:blipFill>
        <p:spPr>
          <a:xfrm>
            <a:off x="5868144" y="2348880"/>
            <a:ext cx="2215631" cy="3600400"/>
          </a:xfrm>
          <a:prstGeom prst="rect">
            <a:avLst/>
          </a:prstGeom>
        </p:spPr>
      </p:pic>
      <p:sp>
        <p:nvSpPr>
          <p:cNvPr id="2" name="ZoneTexte 1">
            <a:extLst>
              <a:ext uri="{FF2B5EF4-FFF2-40B4-BE49-F238E27FC236}">
                <a16:creationId xmlns:a16="http://schemas.microsoft.com/office/drawing/2014/main" id="{F78AAAA8-4FD8-64CF-EEB3-AD284EE1BD89}"/>
              </a:ext>
            </a:extLst>
          </p:cNvPr>
          <p:cNvSpPr txBox="1"/>
          <p:nvPr>
            <p:custDataLst>
              <p:tags r:id="rId7"/>
            </p:custDataLst>
          </p:nvPr>
        </p:nvSpPr>
        <p:spPr>
          <a:xfrm>
            <a:off x="6375604" y="2537401"/>
            <a:ext cx="1198403" cy="261608"/>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1100" b="1" i="0" u="none" strike="noStrike" cap="none" spc="0" normalizeH="0" baseline="0" dirty="0">
                <a:ln>
                  <a:noFill/>
                </a:ln>
                <a:solidFill>
                  <a:srgbClr val="000000"/>
                </a:solidFill>
                <a:effectLst/>
                <a:uFillTx/>
                <a:latin typeface="Arial"/>
                <a:ea typeface="Arial"/>
                <a:cs typeface="Arial"/>
                <a:sym typeface="Arial"/>
              </a:rPr>
              <a:t>Je sais tout faire </a:t>
            </a:r>
            <a:endParaRPr kumimoji="0" lang="fr-FR" sz="1100" b="1" i="0" u="none" strike="noStrike" cap="none" spc="0" normalizeH="0" baseline="0" dirty="0">
              <a:ln>
                <a:noFill/>
              </a:ln>
              <a:solidFill>
                <a:srgbClr val="000000"/>
              </a:solidFill>
              <a:effectLst/>
              <a:uFillTx/>
              <a:latin typeface="Arial"/>
              <a:ea typeface="Arial"/>
              <a:cs typeface="Arial"/>
              <a:sym typeface="Arial"/>
            </a:endParaRPr>
          </a:p>
        </p:txBody>
      </p:sp>
      <p:sp>
        <p:nvSpPr>
          <p:cNvPr id="3" name="ZoneTexte 2">
            <a:extLst>
              <a:ext uri="{FF2B5EF4-FFF2-40B4-BE49-F238E27FC236}">
                <a16:creationId xmlns:a16="http://schemas.microsoft.com/office/drawing/2014/main" id="{49F9F34C-ACF1-FD5A-483B-EF8E238B9C5F}"/>
              </a:ext>
            </a:extLst>
          </p:cNvPr>
          <p:cNvSpPr txBox="1"/>
          <p:nvPr>
            <p:custDataLst>
              <p:tags r:id="rId8"/>
            </p:custDataLst>
          </p:nvPr>
        </p:nvSpPr>
        <p:spPr>
          <a:xfrm>
            <a:off x="6009119" y="5337304"/>
            <a:ext cx="1924563" cy="738662"/>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fr-CH" sz="1400" b="0" i="0" u="none" strike="noStrike" cap="none" spc="0" normalizeH="0" baseline="0" dirty="0">
                <a:ln>
                  <a:noFill/>
                </a:ln>
                <a:solidFill>
                  <a:srgbClr val="000000"/>
                </a:solidFill>
                <a:effectLst/>
                <a:uFillTx/>
                <a:latin typeface="ADLaM Display" panose="020B0604020202020204" pitchFamily="2" charset="0"/>
                <a:ea typeface="ADLaM Display" panose="020B0604020202020204" pitchFamily="2" charset="0"/>
                <a:cs typeface="ADLaM Display" panose="020B0604020202020204" pitchFamily="2" charset="0"/>
                <a:sym typeface="Arial"/>
              </a:rPr>
              <a:t>LE COCHON LAINEUX</a:t>
            </a:r>
          </a:p>
          <a:p>
            <a:pPr marL="0" marR="0" indent="0" algn="ctr" defTabSz="914400" rtl="0" fontAlgn="auto" latinLnBrk="1" hangingPunct="0">
              <a:lnSpc>
                <a:spcPct val="100000"/>
              </a:lnSpc>
              <a:spcBef>
                <a:spcPts val="0"/>
              </a:spcBef>
              <a:spcAft>
                <a:spcPts val="0"/>
              </a:spcAft>
              <a:buClrTx/>
              <a:buSzTx/>
              <a:buFontTx/>
              <a:buNone/>
              <a:tabLst/>
            </a:pPr>
            <a:r>
              <a:rPr lang="fr-CH" sz="1400" dirty="0">
                <a:solidFill>
                  <a:srgbClr val="000000"/>
                </a:solidFill>
                <a:latin typeface="ADLaM Display" panose="020B0604020202020204" pitchFamily="2" charset="0"/>
                <a:ea typeface="ADLaM Display" panose="020B0604020202020204" pitchFamily="2" charset="0"/>
                <a:cs typeface="ADLaM Display" panose="020B0604020202020204" pitchFamily="2" charset="0"/>
                <a:sym typeface="Arial"/>
              </a:rPr>
              <a:t>QUI DONNE DU LAIT</a:t>
            </a:r>
          </a:p>
          <a:p>
            <a:pPr algn="ctr" latinLnBrk="1" hangingPunct="0"/>
            <a:r>
              <a:rPr kumimoji="0" lang="fr-CH" sz="1400" b="0" i="0" u="none" strike="noStrike" cap="none" spc="0" normalizeH="0" baseline="0" dirty="0">
                <a:ln>
                  <a:noFill/>
                </a:ln>
                <a:solidFill>
                  <a:srgbClr val="000000"/>
                </a:solidFill>
                <a:effectLst/>
                <a:uFillTx/>
                <a:latin typeface="ADLaM Display" panose="020B0604020202020204" pitchFamily="2" charset="0"/>
                <a:ea typeface="ADLaM Display" panose="020B0604020202020204" pitchFamily="2" charset="0"/>
                <a:cs typeface="ADLaM Display" panose="020B0604020202020204" pitchFamily="2" charset="0"/>
                <a:sym typeface="Arial"/>
              </a:rPr>
              <a:t>ET POND DES </a:t>
            </a:r>
            <a:r>
              <a:rPr lang="fr-CH" sz="1400" dirty="0">
                <a:effectLst/>
                <a:latin typeface="ADLaM Display" panose="020B0604020202020204" pitchFamily="2" charset="0"/>
                <a:ea typeface="ADLaM Display" panose="020B0604020202020204" pitchFamily="2" charset="0"/>
                <a:cs typeface="ADLaM Display" panose="020B0604020202020204" pitchFamily="2" charset="0"/>
              </a:rPr>
              <a:t>ŒUFS</a:t>
            </a:r>
            <a:endParaRPr kumimoji="0" lang="fr-CH" sz="1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7789812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13"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1" y="1520696"/>
            <a:ext cx="8229601" cy="927368"/>
          </a:xfrm>
          <a:prstGeom prst="rect">
            <a:avLst/>
          </a:prstGeom>
        </p:spPr>
        <p:txBody>
          <a:bodyPr lIns="0" tIns="0" rIns="0" bIns="0">
            <a:noAutofit/>
          </a:bodyPr>
          <a:lstStyle/>
          <a:p>
            <a:pPr algn="l" defTabSz="649223">
              <a:defRPr sz="1800"/>
            </a:pPr>
            <a:r>
              <a:rPr lang="fr-CH" sz="3200" b="1" dirty="0"/>
              <a:t>L’imposition individuelle, la solution?</a:t>
            </a:r>
            <a:endParaRPr sz="3200" b="1" dirty="0"/>
          </a:p>
        </p:txBody>
      </p:sp>
      <p:sp>
        <p:nvSpPr>
          <p:cNvPr id="72" name="Shape 72"/>
          <p:cNvSpPr>
            <a:spLocks noGrp="1"/>
          </p:cNvSpPr>
          <p:nvPr>
            <p:ph type="body" idx="1"/>
            <p:custDataLst>
              <p:tags r:id="rId4"/>
            </p:custDataLst>
          </p:nvPr>
        </p:nvSpPr>
        <p:spPr>
          <a:xfrm>
            <a:off x="468312" y="2507673"/>
            <a:ext cx="8229601" cy="4107610"/>
          </a:xfrm>
          <a:prstGeom prst="rect">
            <a:avLst/>
          </a:prstGeom>
          <a:ln w="9525">
            <a:solidFill>
              <a:srgbClr val="FFFFFF"/>
            </a:solidFill>
            <a:miter lim="800000"/>
          </a:ln>
        </p:spPr>
        <p:txBody>
          <a:bodyPr lIns="0" tIns="0" rIns="0" bIns="0">
            <a:normAutofit/>
          </a:bodyPr>
          <a:lstStyle/>
          <a:p>
            <a:pPr marL="0" indent="0">
              <a:buNone/>
            </a:pPr>
            <a:r>
              <a:rPr lang="de-CH" dirty="0"/>
              <a:t>	</a:t>
            </a:r>
          </a:p>
          <a:p>
            <a:endParaRPr lang="de-CH" dirty="0"/>
          </a:p>
          <a:p>
            <a:endParaRPr lang="de-CH" dirty="0"/>
          </a:p>
          <a:p>
            <a:pPr marL="0" indent="0">
              <a:buNone/>
            </a:pPr>
            <a:endParaRPr lang="de-CH" sz="2600" dirty="0">
              <a:solidFill>
                <a:srgbClr val="00B050"/>
              </a:solidFill>
            </a:endParaRPr>
          </a:p>
        </p:txBody>
      </p:sp>
      <p:pic>
        <p:nvPicPr>
          <p:cNvPr id="73" name="image2.png" descr="Balken_def"/>
          <p:cNvPicPr/>
          <p:nvPr>
            <p:custDataLst>
              <p:tags r:id="rId5"/>
            </p:custDataLst>
          </p:nvPr>
        </p:nvPicPr>
        <p:blipFill>
          <a:blip r:embed="rId14" cstate="print"/>
          <a:stretch>
            <a:fillRect/>
          </a:stretch>
        </p:blipFill>
        <p:spPr>
          <a:xfrm>
            <a:off x="5508104" y="6165303"/>
            <a:ext cx="3368676" cy="509589"/>
          </a:xfrm>
          <a:prstGeom prst="rect">
            <a:avLst/>
          </a:prstGeom>
          <a:ln w="12700">
            <a:miter lim="400000"/>
          </a:ln>
        </p:spPr>
      </p:pic>
      <p:sp>
        <p:nvSpPr>
          <p:cNvPr id="2" name="Textfeld 1">
            <a:extLst>
              <a:ext uri="{FF2B5EF4-FFF2-40B4-BE49-F238E27FC236}">
                <a16:creationId xmlns:a16="http://schemas.microsoft.com/office/drawing/2014/main" id="{1D2D8C5C-863D-E5C4-37E8-9BE31C54731E}"/>
              </a:ext>
            </a:extLst>
          </p:cNvPr>
          <p:cNvSpPr txBox="1"/>
          <p:nvPr>
            <p:custDataLst>
              <p:tags r:id="rId6"/>
            </p:custDataLst>
          </p:nvPr>
        </p:nvSpPr>
        <p:spPr>
          <a:xfrm>
            <a:off x="446087" y="2868703"/>
            <a:ext cx="7254548"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3200" b="0" i="0" u="none" strike="noStrike" cap="none" spc="0" normalizeH="0" baseline="0" dirty="0">
                <a:ln>
                  <a:noFill/>
                </a:ln>
                <a:solidFill>
                  <a:srgbClr val="000000"/>
                </a:solidFill>
                <a:effectLst/>
                <a:uFillTx/>
                <a:latin typeface="Arial"/>
                <a:ea typeface="Arial"/>
                <a:cs typeface="Arial"/>
                <a:sym typeface="Arial"/>
              </a:rPr>
              <a:t>Mise en œuvre </a:t>
            </a:r>
            <a:r>
              <a:rPr lang="de-CH" sz="3200" dirty="0">
                <a:solidFill>
                  <a:srgbClr val="000000"/>
                </a:solidFill>
                <a:latin typeface="Arial"/>
                <a:ea typeface="Arial"/>
                <a:cs typeface="Arial"/>
                <a:sym typeface="Arial"/>
              </a:rPr>
              <a:t>= </a:t>
            </a:r>
            <a:r>
              <a:rPr lang="de-CH" sz="3200" dirty="0" err="1">
                <a:solidFill>
                  <a:srgbClr val="000000"/>
                </a:solidFill>
                <a:latin typeface="Arial"/>
                <a:ea typeface="Arial"/>
                <a:cs typeface="Arial"/>
                <a:sym typeface="Arial"/>
              </a:rPr>
              <a:t>quadrature</a:t>
            </a:r>
            <a:r>
              <a:rPr lang="de-CH" sz="3200" dirty="0">
                <a:solidFill>
                  <a:srgbClr val="000000"/>
                </a:solidFill>
                <a:latin typeface="Arial"/>
                <a:ea typeface="Arial"/>
                <a:cs typeface="Arial"/>
                <a:sym typeface="Arial"/>
              </a:rPr>
              <a:t> du </a:t>
            </a:r>
            <a:r>
              <a:rPr lang="de-CH" sz="3200" dirty="0" err="1">
                <a:solidFill>
                  <a:srgbClr val="000000"/>
                </a:solidFill>
                <a:latin typeface="Arial"/>
                <a:ea typeface="Arial"/>
                <a:cs typeface="Arial"/>
                <a:sym typeface="Arial"/>
              </a:rPr>
              <a:t>cercle</a:t>
            </a:r>
            <a:endParaRPr kumimoji="0" lang="de-CH" sz="3200" b="0" i="0" u="none" strike="noStrike" cap="none" spc="0" normalizeH="0" baseline="0" dirty="0">
              <a:ln>
                <a:noFill/>
              </a:ln>
              <a:solidFill>
                <a:srgbClr val="000000"/>
              </a:solidFill>
              <a:effectLst/>
              <a:uFillTx/>
              <a:latin typeface="Arial"/>
              <a:ea typeface="Arial"/>
              <a:cs typeface="Arial"/>
              <a:sym typeface="Arial"/>
            </a:endParaRPr>
          </a:p>
        </p:txBody>
      </p:sp>
      <p:sp>
        <p:nvSpPr>
          <p:cNvPr id="5" name="Textfeld 4">
            <a:extLst>
              <a:ext uri="{FF2B5EF4-FFF2-40B4-BE49-F238E27FC236}">
                <a16:creationId xmlns:a16="http://schemas.microsoft.com/office/drawing/2014/main" id="{44D83AB9-5713-2907-AECD-52C7A660FD2F}"/>
              </a:ext>
            </a:extLst>
          </p:cNvPr>
          <p:cNvSpPr txBox="1"/>
          <p:nvPr>
            <p:custDataLst>
              <p:tags r:id="rId7"/>
            </p:custDataLst>
          </p:nvPr>
        </p:nvSpPr>
        <p:spPr>
          <a:xfrm>
            <a:off x="5475988" y="4488709"/>
            <a:ext cx="3368675" cy="1477325"/>
          </a:xfrm>
          <a:prstGeom prst="rect">
            <a:avLst/>
          </a:prstGeom>
          <a:noFill/>
          <a:ln w="1905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atinLnBrk="1" hangingPunct="0"/>
            <a:r>
              <a:rPr kumimoji="0" lang="de-CH" sz="1800" b="1" i="0" u="none" strike="noStrike" cap="none" spc="0" normalizeH="0" baseline="0" dirty="0">
                <a:ln>
                  <a:noFill/>
                </a:ln>
                <a:solidFill>
                  <a:srgbClr val="00B0F0"/>
                </a:solidFill>
                <a:effectLst/>
                <a:uFillTx/>
                <a:latin typeface="Arial"/>
                <a:ea typeface="Arial"/>
                <a:cs typeface="Arial"/>
                <a:sym typeface="Wingdings" panose="05000000000000000000" pitchFamily="2" charset="2"/>
              </a:rPr>
              <a:t></a:t>
            </a:r>
            <a:r>
              <a:rPr lang="fr-FR" b="1" dirty="0">
                <a:solidFill>
                  <a:srgbClr val="00B0F0"/>
                </a:solidFill>
                <a:latin typeface="Arial"/>
                <a:ea typeface="Arial"/>
                <a:cs typeface="Arial"/>
                <a:sym typeface="Arial"/>
              </a:rPr>
              <a:t>La Conférence des villes </a:t>
            </a:r>
          </a:p>
          <a:p>
            <a:pPr latinLnBrk="1" hangingPunct="0"/>
            <a:r>
              <a:rPr lang="fr-FR" b="1" dirty="0">
                <a:solidFill>
                  <a:srgbClr val="00B0F0"/>
                </a:solidFill>
                <a:latin typeface="Arial"/>
                <a:ea typeface="Arial"/>
                <a:cs typeface="Arial"/>
                <a:sym typeface="Arial"/>
              </a:rPr>
              <a:t>sur les impôts est sceptique </a:t>
            </a:r>
          </a:p>
          <a:p>
            <a:pPr latinLnBrk="1" hangingPunct="0"/>
            <a:r>
              <a:rPr lang="fr-FR" b="1" dirty="0">
                <a:solidFill>
                  <a:srgbClr val="00B0F0"/>
                </a:solidFill>
                <a:latin typeface="Arial"/>
                <a:ea typeface="Arial"/>
                <a:cs typeface="Arial"/>
                <a:sym typeface="Arial"/>
              </a:rPr>
              <a:t>et n'est pas convaincue par </a:t>
            </a:r>
          </a:p>
          <a:p>
            <a:pPr latinLnBrk="1" hangingPunct="0"/>
            <a:r>
              <a:rPr lang="fr-FR" b="1" dirty="0">
                <a:solidFill>
                  <a:srgbClr val="00B0F0"/>
                </a:solidFill>
                <a:latin typeface="Arial"/>
                <a:ea typeface="Arial"/>
                <a:cs typeface="Arial"/>
                <a:sym typeface="Arial"/>
              </a:rPr>
              <a:t>les propositions faites pour </a:t>
            </a:r>
          </a:p>
          <a:p>
            <a:pPr latinLnBrk="1" hangingPunct="0"/>
            <a:r>
              <a:rPr lang="fr-FR" b="1" dirty="0">
                <a:solidFill>
                  <a:srgbClr val="00B0F0"/>
                </a:solidFill>
                <a:latin typeface="Arial"/>
                <a:ea typeface="Arial"/>
                <a:cs typeface="Arial"/>
                <a:sym typeface="Arial"/>
              </a:rPr>
              <a:t>résoudre les problèmes</a:t>
            </a:r>
            <a:endParaRPr kumimoji="0" lang="de-CH" sz="1800" b="1" i="0" u="none" strike="noStrike" cap="none" spc="0" normalizeH="0" baseline="0" dirty="0">
              <a:ln>
                <a:noFill/>
              </a:ln>
              <a:solidFill>
                <a:srgbClr val="00B0F0"/>
              </a:solidFill>
              <a:effectLst/>
              <a:uFillTx/>
              <a:latin typeface="Arial"/>
              <a:ea typeface="Arial"/>
              <a:cs typeface="Arial"/>
              <a:sym typeface="Arial"/>
            </a:endParaRPr>
          </a:p>
        </p:txBody>
      </p:sp>
      <p:pic>
        <p:nvPicPr>
          <p:cNvPr id="6" name="Grafik 5">
            <a:extLst>
              <a:ext uri="{FF2B5EF4-FFF2-40B4-BE49-F238E27FC236}">
                <a16:creationId xmlns:a16="http://schemas.microsoft.com/office/drawing/2014/main" id="{57747649-B9DB-D043-8706-1937DD917662}"/>
              </a:ext>
            </a:extLst>
          </p:cNvPr>
          <p:cNvPicPr>
            <a:picLocks noChangeAspect="1"/>
          </p:cNvPicPr>
          <p:nvPr>
            <p:custDataLst>
              <p:tags r:id="rId8"/>
            </p:custDataLst>
          </p:nvPr>
        </p:nvPicPr>
        <p:blipFill>
          <a:blip r:embed="rId15"/>
          <a:stretch>
            <a:fillRect/>
          </a:stretch>
        </p:blipFill>
        <p:spPr>
          <a:xfrm>
            <a:off x="907435" y="3921324"/>
            <a:ext cx="3664565" cy="2612093"/>
          </a:xfrm>
          <a:prstGeom prst="rect">
            <a:avLst/>
          </a:prstGeom>
        </p:spPr>
      </p:pic>
      <p:sp>
        <p:nvSpPr>
          <p:cNvPr id="3" name="ZoneTexte 2">
            <a:extLst>
              <a:ext uri="{FF2B5EF4-FFF2-40B4-BE49-F238E27FC236}">
                <a16:creationId xmlns:a16="http://schemas.microsoft.com/office/drawing/2014/main" id="{F0CE543F-CA0A-C59A-1CDD-E9F20DB243A2}"/>
              </a:ext>
            </a:extLst>
          </p:cNvPr>
          <p:cNvSpPr txBox="1"/>
          <p:nvPr>
            <p:custDataLst>
              <p:tags r:id="rId9"/>
            </p:custDataLst>
          </p:nvPr>
        </p:nvSpPr>
        <p:spPr>
          <a:xfrm>
            <a:off x="2051720" y="5029529"/>
            <a:ext cx="780020" cy="3077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1400" b="1" i="0" u="none" strike="noStrike" cap="none" spc="0" normalizeH="0" baseline="0" dirty="0">
                <a:ln>
                  <a:noFill/>
                </a:ln>
                <a:solidFill>
                  <a:srgbClr val="FF0000"/>
                </a:solidFill>
                <a:effectLst/>
                <a:uFillTx/>
                <a:latin typeface="Arial"/>
                <a:ea typeface="Arial"/>
                <a:cs typeface="Arial"/>
                <a:sym typeface="Arial"/>
              </a:rPr>
              <a:t>IMPÔTS</a:t>
            </a:r>
            <a:endParaRPr kumimoji="0" lang="fr-FR" sz="1400" b="1" i="0" u="none" strike="noStrike" cap="none" spc="0" normalizeH="0" baseline="0" dirty="0">
              <a:ln>
                <a:noFill/>
              </a:ln>
              <a:solidFill>
                <a:srgbClr val="FF0000"/>
              </a:solidFill>
              <a:effectLst/>
              <a:uFillTx/>
              <a:latin typeface="Arial"/>
              <a:ea typeface="Arial"/>
              <a:cs typeface="Arial"/>
              <a:sym typeface="Arial"/>
            </a:endParaRPr>
          </a:p>
        </p:txBody>
      </p:sp>
      <p:sp>
        <p:nvSpPr>
          <p:cNvPr id="4" name="ZoneTexte 3">
            <a:extLst>
              <a:ext uri="{FF2B5EF4-FFF2-40B4-BE49-F238E27FC236}">
                <a16:creationId xmlns:a16="http://schemas.microsoft.com/office/drawing/2014/main" id="{DCA7AFEE-49C6-920E-932E-BBE3566E9838}"/>
              </a:ext>
            </a:extLst>
          </p:cNvPr>
          <p:cNvSpPr txBox="1"/>
          <p:nvPr>
            <p:custDataLst>
              <p:tags r:id="rId10"/>
            </p:custDataLst>
          </p:nvPr>
        </p:nvSpPr>
        <p:spPr>
          <a:xfrm>
            <a:off x="1609243" y="4064886"/>
            <a:ext cx="2299666" cy="43088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fr-CH" sz="1100" b="1" i="0" u="none" strike="noStrike" cap="none" spc="0" normalizeH="0" baseline="0" dirty="0">
                <a:ln>
                  <a:noFill/>
                </a:ln>
                <a:solidFill>
                  <a:srgbClr val="000000"/>
                </a:solidFill>
                <a:effectLst/>
                <a:uFillTx/>
                <a:latin typeface="Arial"/>
                <a:ea typeface="Arial"/>
                <a:cs typeface="Arial"/>
                <a:sym typeface="Arial"/>
              </a:rPr>
              <a:t>OÙ DONC VONT-ILS CHERCHER</a:t>
            </a:r>
          </a:p>
          <a:p>
            <a:pPr marL="0" marR="0" indent="0" algn="ctr" defTabSz="914400" rtl="0" fontAlgn="auto" latinLnBrk="1" hangingPunct="0">
              <a:lnSpc>
                <a:spcPct val="100000"/>
              </a:lnSpc>
              <a:spcBef>
                <a:spcPts val="0"/>
              </a:spcBef>
              <a:spcAft>
                <a:spcPts val="0"/>
              </a:spcAft>
              <a:buClrTx/>
              <a:buSzTx/>
              <a:buFontTx/>
              <a:buNone/>
              <a:tabLst/>
            </a:pPr>
            <a:r>
              <a:rPr lang="fr-CH" sz="1100" b="1" dirty="0">
                <a:solidFill>
                  <a:srgbClr val="000000"/>
                </a:solidFill>
                <a:latin typeface="Arial"/>
                <a:ea typeface="Arial"/>
                <a:cs typeface="Arial"/>
                <a:sym typeface="Arial"/>
              </a:rPr>
              <a:t>CES IDÉES FOLLES?</a:t>
            </a:r>
            <a:endParaRPr kumimoji="0" lang="fr-FR" sz="11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2078899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17"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1" y="1520696"/>
            <a:ext cx="8229601" cy="927368"/>
          </a:xfrm>
          <a:prstGeom prst="rect">
            <a:avLst/>
          </a:prstGeom>
        </p:spPr>
        <p:txBody>
          <a:bodyPr lIns="0" tIns="0" rIns="0" bIns="0">
            <a:noAutofit/>
          </a:bodyPr>
          <a:lstStyle/>
          <a:p>
            <a:pPr marL="0" indent="0" algn="l">
              <a:buNone/>
            </a:pPr>
            <a:r>
              <a:rPr lang="fr-CH" sz="3200" b="1" dirty="0"/>
              <a:t>On aime se marier</a:t>
            </a:r>
          </a:p>
        </p:txBody>
      </p:sp>
      <p:pic>
        <p:nvPicPr>
          <p:cNvPr id="73" name="image2.png" descr="Balken_def"/>
          <p:cNvPicPr/>
          <p:nvPr>
            <p:custDataLst>
              <p:tags r:id="rId4"/>
            </p:custDataLst>
          </p:nvPr>
        </p:nvPicPr>
        <p:blipFill>
          <a:blip r:embed="rId18" cstate="print"/>
          <a:stretch>
            <a:fillRect/>
          </a:stretch>
        </p:blipFill>
        <p:spPr>
          <a:xfrm>
            <a:off x="5508104" y="6165303"/>
            <a:ext cx="3368676" cy="509589"/>
          </a:xfrm>
          <a:prstGeom prst="rect">
            <a:avLst/>
          </a:prstGeom>
          <a:ln w="12700">
            <a:miter lim="400000"/>
          </a:ln>
        </p:spPr>
      </p:pic>
      <p:pic>
        <p:nvPicPr>
          <p:cNvPr id="9" name="Grafik 8">
            <a:extLst>
              <a:ext uri="{FF2B5EF4-FFF2-40B4-BE49-F238E27FC236}">
                <a16:creationId xmlns:a16="http://schemas.microsoft.com/office/drawing/2014/main" id="{D8804359-498F-0653-4D3A-1AF5E8F7B329}"/>
              </a:ext>
            </a:extLst>
          </p:cNvPr>
          <p:cNvPicPr>
            <a:picLocks noChangeAspect="1"/>
          </p:cNvPicPr>
          <p:nvPr>
            <p:custDataLst>
              <p:tags r:id="rId5"/>
            </p:custDataLst>
          </p:nvPr>
        </p:nvPicPr>
        <p:blipFill>
          <a:blip r:embed="rId19"/>
          <a:stretch>
            <a:fillRect/>
          </a:stretch>
        </p:blipFill>
        <p:spPr>
          <a:xfrm>
            <a:off x="468311" y="3539008"/>
            <a:ext cx="4473263" cy="3058642"/>
          </a:xfrm>
          <a:prstGeom prst="rect">
            <a:avLst/>
          </a:prstGeom>
        </p:spPr>
      </p:pic>
      <p:pic>
        <p:nvPicPr>
          <p:cNvPr id="6" name="Grafik 5">
            <a:extLst>
              <a:ext uri="{FF2B5EF4-FFF2-40B4-BE49-F238E27FC236}">
                <a16:creationId xmlns:a16="http://schemas.microsoft.com/office/drawing/2014/main" id="{5CF258D3-D90A-4620-3A13-5BFB88CCEFA4}"/>
              </a:ext>
            </a:extLst>
          </p:cNvPr>
          <p:cNvPicPr>
            <a:picLocks noChangeAspect="1"/>
          </p:cNvPicPr>
          <p:nvPr>
            <p:custDataLst>
              <p:tags r:id="rId6"/>
            </p:custDataLst>
          </p:nvPr>
        </p:nvPicPr>
        <p:blipFill>
          <a:blip r:embed="rId20">
            <a:alphaModFix/>
          </a:blip>
          <a:stretch>
            <a:fillRect/>
          </a:stretch>
        </p:blipFill>
        <p:spPr>
          <a:xfrm>
            <a:off x="468311" y="2326228"/>
            <a:ext cx="6871077" cy="1081049"/>
          </a:xfrm>
          <a:prstGeom prst="rect">
            <a:avLst/>
          </a:prstGeom>
          <a:solidFill>
            <a:srgbClr val="FFFFFF"/>
          </a:solidFill>
          <a:ln>
            <a:solidFill>
              <a:schemeClr val="tx1"/>
            </a:solidFill>
          </a:ln>
        </p:spPr>
      </p:pic>
      <p:sp>
        <p:nvSpPr>
          <p:cNvPr id="7" name="Textfeld 6">
            <a:extLst>
              <a:ext uri="{FF2B5EF4-FFF2-40B4-BE49-F238E27FC236}">
                <a16:creationId xmlns:a16="http://schemas.microsoft.com/office/drawing/2014/main" id="{ABFEB0FC-409A-A38E-41DC-F824D5E313CB}"/>
              </a:ext>
            </a:extLst>
          </p:cNvPr>
          <p:cNvSpPr txBox="1"/>
          <p:nvPr>
            <p:custDataLst>
              <p:tags r:id="rId7"/>
            </p:custDataLst>
          </p:nvPr>
        </p:nvSpPr>
        <p:spPr>
          <a:xfrm>
            <a:off x="6691620" y="3191835"/>
            <a:ext cx="715900" cy="21544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de-CH" sz="800" b="0" i="0" u="none" strike="noStrike" cap="none" spc="0" normalizeH="0" baseline="0" dirty="0">
                <a:ln>
                  <a:noFill/>
                </a:ln>
                <a:solidFill>
                  <a:schemeClr val="bg1">
                    <a:lumMod val="50000"/>
                  </a:schemeClr>
                </a:solidFill>
                <a:effectLst/>
                <a:uFillTx/>
                <a:latin typeface="Arial"/>
                <a:ea typeface="Arial"/>
                <a:cs typeface="Arial"/>
                <a:sym typeface="Arial"/>
              </a:rPr>
              <a:t>(Quelle: BFS)</a:t>
            </a:r>
          </a:p>
        </p:txBody>
      </p:sp>
      <p:sp>
        <p:nvSpPr>
          <p:cNvPr id="2" name="Textfeld 1">
            <a:extLst>
              <a:ext uri="{FF2B5EF4-FFF2-40B4-BE49-F238E27FC236}">
                <a16:creationId xmlns:a16="http://schemas.microsoft.com/office/drawing/2014/main" id="{02098E60-F34C-85B9-023C-85F2D0E03D0A}"/>
              </a:ext>
            </a:extLst>
          </p:cNvPr>
          <p:cNvSpPr txBox="1"/>
          <p:nvPr>
            <p:custDataLst>
              <p:tags r:id="rId8"/>
            </p:custDataLst>
          </p:nvPr>
        </p:nvSpPr>
        <p:spPr>
          <a:xfrm>
            <a:off x="5508104" y="4445704"/>
            <a:ext cx="3338255" cy="1477325"/>
          </a:xfrm>
          <a:prstGeom prst="rect">
            <a:avLst/>
          </a:prstGeom>
          <a:noFill/>
          <a:ln w="1905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latinLnBrk="1" hangingPunct="0">
              <a:buFont typeface="Wingdings" panose="05000000000000000000" pitchFamily="2" charset="2"/>
              <a:buChar char="à"/>
              <a:tabLst>
                <a:tab pos="265113" algn="l"/>
              </a:tabLst>
            </a:pPr>
            <a:r>
              <a:rPr lang="fr-FR" b="1" dirty="0">
                <a:solidFill>
                  <a:srgbClr val="00B0F0"/>
                </a:solidFill>
                <a:latin typeface="Arial"/>
                <a:ea typeface="Arial"/>
                <a:cs typeface="Arial"/>
                <a:sym typeface="Arial"/>
              </a:rPr>
              <a:t>L'institution du mariage </a:t>
            </a:r>
          </a:p>
          <a:p>
            <a:pPr latinLnBrk="1" hangingPunct="0">
              <a:tabLst>
                <a:tab pos="265113" algn="l"/>
              </a:tabLst>
            </a:pPr>
            <a:r>
              <a:rPr lang="fr-FR" b="1" dirty="0">
                <a:solidFill>
                  <a:srgbClr val="00B0F0"/>
                </a:solidFill>
                <a:latin typeface="Arial"/>
                <a:ea typeface="Arial"/>
                <a:cs typeface="Arial"/>
                <a:sym typeface="Arial"/>
              </a:rPr>
              <a:t>n'est guère en danger, en tout cas pas à cause des impôts </a:t>
            </a:r>
          </a:p>
          <a:p>
            <a:pPr latinLnBrk="1" hangingPunct="0">
              <a:tabLst>
                <a:tab pos="265113" algn="l"/>
              </a:tabLst>
            </a:pPr>
            <a:r>
              <a:rPr lang="fr-FR" b="1" dirty="0">
                <a:solidFill>
                  <a:srgbClr val="00B0F0"/>
                </a:solidFill>
                <a:latin typeface="Arial"/>
                <a:ea typeface="Arial"/>
                <a:cs typeface="Arial"/>
                <a:sym typeface="Arial"/>
              </a:rPr>
              <a:t>(de même, ceux-ci ne sont </a:t>
            </a:r>
          </a:p>
          <a:p>
            <a:pPr latinLnBrk="1" hangingPunct="0">
              <a:tabLst>
                <a:tab pos="265113" algn="l"/>
              </a:tabLst>
            </a:pPr>
            <a:r>
              <a:rPr lang="fr-FR" b="1" dirty="0">
                <a:solidFill>
                  <a:srgbClr val="00B0F0"/>
                </a:solidFill>
                <a:latin typeface="Arial"/>
                <a:ea typeface="Arial"/>
                <a:cs typeface="Arial"/>
                <a:sym typeface="Arial"/>
              </a:rPr>
              <a:t>guère un motif de divorce)</a:t>
            </a:r>
            <a:endParaRPr kumimoji="0" lang="de-CH" sz="1800" b="1" i="0" u="none" strike="noStrike" cap="none" spc="0" normalizeH="0" baseline="0" dirty="0">
              <a:ln>
                <a:noFill/>
              </a:ln>
              <a:solidFill>
                <a:srgbClr val="00B0F0"/>
              </a:solidFill>
              <a:effectLst/>
              <a:uFillTx/>
              <a:latin typeface="Arial"/>
              <a:ea typeface="Arial"/>
              <a:cs typeface="Arial"/>
              <a:sym typeface="Arial"/>
            </a:endParaRPr>
          </a:p>
        </p:txBody>
      </p:sp>
      <p:sp>
        <p:nvSpPr>
          <p:cNvPr id="3" name="ZoneTexte 2">
            <a:extLst>
              <a:ext uri="{FF2B5EF4-FFF2-40B4-BE49-F238E27FC236}">
                <a16:creationId xmlns:a16="http://schemas.microsoft.com/office/drawing/2014/main" id="{9193A43C-849B-2E09-1391-1994CEC9744D}"/>
              </a:ext>
            </a:extLst>
          </p:cNvPr>
          <p:cNvSpPr txBox="1"/>
          <p:nvPr>
            <p:custDataLst>
              <p:tags r:id="rId9"/>
            </p:custDataLst>
          </p:nvPr>
        </p:nvSpPr>
        <p:spPr>
          <a:xfrm>
            <a:off x="586561" y="2416583"/>
            <a:ext cx="6752827" cy="938716"/>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FR" sz="1100" b="0" i="0" u="none" strike="noStrike" cap="none" spc="0" normalizeH="0" baseline="0" dirty="0">
                <a:ln>
                  <a:noFill/>
                </a:ln>
                <a:solidFill>
                  <a:srgbClr val="000000"/>
                </a:solidFill>
                <a:effectLst/>
                <a:uFillTx/>
                <a:latin typeface="Arial"/>
                <a:ea typeface="Arial"/>
                <a:cs typeface="Arial"/>
                <a:sym typeface="Arial"/>
              </a:rPr>
              <a:t>Le mariage reste très répandu chez les couples. Outre l'âge et la durée de la relation, c'est surtout la pré-</a:t>
            </a:r>
          </a:p>
          <a:p>
            <a:pPr marL="0" marR="0" indent="0" algn="l" defTabSz="914400" rtl="0" fontAlgn="auto" latinLnBrk="1" hangingPunct="0">
              <a:lnSpc>
                <a:spcPct val="100000"/>
              </a:lnSpc>
              <a:spcBef>
                <a:spcPts val="0"/>
              </a:spcBef>
              <a:spcAft>
                <a:spcPts val="0"/>
              </a:spcAft>
              <a:buClrTx/>
              <a:buSzTx/>
              <a:buFontTx/>
              <a:buNone/>
              <a:tabLst/>
            </a:pPr>
            <a:r>
              <a:rPr lang="fr-FR" sz="1100" dirty="0" err="1">
                <a:solidFill>
                  <a:srgbClr val="000000"/>
                </a:solidFill>
                <a:latin typeface="Arial"/>
                <a:ea typeface="Arial"/>
                <a:cs typeface="Arial"/>
                <a:sym typeface="Arial"/>
              </a:rPr>
              <a:t>se</a:t>
            </a:r>
            <a:r>
              <a:rPr kumimoji="0" lang="fr-FR" sz="1100" b="0" i="0" u="none" strike="noStrike" cap="none" spc="0" normalizeH="0" baseline="0" dirty="0" err="1">
                <a:ln>
                  <a:noFill/>
                </a:ln>
                <a:solidFill>
                  <a:srgbClr val="000000"/>
                </a:solidFill>
                <a:effectLst/>
                <a:uFillTx/>
                <a:latin typeface="Arial"/>
                <a:ea typeface="Arial"/>
                <a:cs typeface="Arial"/>
                <a:sym typeface="Arial"/>
              </a:rPr>
              <a:t>nce</a:t>
            </a:r>
            <a:r>
              <a:rPr kumimoji="0" lang="fr-FR" sz="1100" b="0" i="0" u="none" strike="noStrike" cap="none" spc="0" normalizeH="0" baseline="0" dirty="0">
                <a:ln>
                  <a:noFill/>
                </a:ln>
                <a:solidFill>
                  <a:srgbClr val="000000"/>
                </a:solidFill>
                <a:effectLst/>
                <a:uFillTx/>
                <a:latin typeface="Arial"/>
                <a:ea typeface="Arial"/>
                <a:cs typeface="Arial"/>
                <a:sym typeface="Arial"/>
              </a:rPr>
              <a:t> d'enfants communs qui influence la décision de se marier ou de vivre ensemble sans certificat de</a:t>
            </a:r>
          </a:p>
          <a:p>
            <a:pPr marL="0" marR="0" indent="0" algn="l" defTabSz="914400" rtl="0" fontAlgn="auto" latinLnBrk="1" hangingPunct="0">
              <a:lnSpc>
                <a:spcPct val="100000"/>
              </a:lnSpc>
              <a:spcBef>
                <a:spcPts val="0"/>
              </a:spcBef>
              <a:spcAft>
                <a:spcPts val="0"/>
              </a:spcAft>
              <a:buClrTx/>
              <a:buSzTx/>
              <a:buFontTx/>
              <a:buNone/>
              <a:tabLst/>
            </a:pPr>
            <a:r>
              <a:rPr lang="fr-FR" sz="1100" dirty="0">
                <a:solidFill>
                  <a:srgbClr val="000000"/>
                </a:solidFill>
                <a:latin typeface="Arial"/>
                <a:ea typeface="Arial"/>
                <a:cs typeface="Arial"/>
                <a:sym typeface="Arial"/>
              </a:rPr>
              <a:t>mariage</a:t>
            </a:r>
            <a:r>
              <a:rPr kumimoji="0" lang="fr-FR" sz="1100" b="0" i="0" u="none" strike="noStrike" cap="none" spc="0" normalizeH="0" baseline="0" dirty="0">
                <a:ln>
                  <a:noFill/>
                </a:ln>
                <a:solidFill>
                  <a:srgbClr val="000000"/>
                </a:solidFill>
                <a:effectLst/>
                <a:uFillTx/>
                <a:latin typeface="Arial"/>
                <a:ea typeface="Arial"/>
                <a:cs typeface="Arial"/>
                <a:sym typeface="Arial"/>
              </a:rPr>
              <a:t>. La proportion de couples mariés est particulièrement élevée chez les couples avec enfants com- </a:t>
            </a:r>
            <a:r>
              <a:rPr kumimoji="0" lang="fr-FR" sz="1100" b="0" i="0" u="none" strike="noStrike" cap="none" spc="0" normalizeH="0" baseline="0" dirty="0" err="1">
                <a:ln>
                  <a:noFill/>
                </a:ln>
                <a:solidFill>
                  <a:srgbClr val="000000"/>
                </a:solidFill>
                <a:effectLst/>
                <a:uFillTx/>
                <a:latin typeface="Arial"/>
                <a:ea typeface="Arial"/>
                <a:cs typeface="Arial"/>
                <a:sym typeface="Arial"/>
              </a:rPr>
              <a:t>muns</a:t>
            </a:r>
            <a:r>
              <a:rPr kumimoji="0" lang="fr-FR" sz="1100" b="0" i="0" u="none" strike="noStrike" cap="none" spc="0" normalizeH="0" baseline="0" dirty="0">
                <a:ln>
                  <a:noFill/>
                </a:ln>
                <a:solidFill>
                  <a:srgbClr val="000000"/>
                </a:solidFill>
                <a:effectLst/>
                <a:uFillTx/>
                <a:latin typeface="Arial"/>
                <a:ea typeface="Arial"/>
                <a:cs typeface="Arial"/>
                <a:sym typeface="Arial"/>
              </a:rPr>
              <a:t> (93%), même si le nombre de concubins avec enfants a légèrement augmenté dans les générations </a:t>
            </a:r>
          </a:p>
          <a:p>
            <a:pPr marL="0" marR="0" indent="0" algn="l" defTabSz="914400" rtl="0" fontAlgn="auto" latinLnBrk="1" hangingPunct="0">
              <a:lnSpc>
                <a:spcPct val="100000"/>
              </a:lnSpc>
              <a:spcBef>
                <a:spcPts val="0"/>
              </a:spcBef>
              <a:spcAft>
                <a:spcPts val="0"/>
              </a:spcAft>
              <a:buClrTx/>
              <a:buSzTx/>
              <a:buFontTx/>
              <a:buNone/>
              <a:tabLst/>
            </a:pPr>
            <a:r>
              <a:rPr kumimoji="0" lang="fr-FR" sz="1100" b="0" i="0" u="none" strike="noStrike" cap="none" spc="0" normalizeH="0" baseline="0" dirty="0">
                <a:ln>
                  <a:noFill/>
                </a:ln>
                <a:solidFill>
                  <a:srgbClr val="000000"/>
                </a:solidFill>
                <a:effectLst/>
                <a:uFillTx/>
                <a:latin typeface="Arial"/>
                <a:ea typeface="Arial"/>
                <a:cs typeface="Arial"/>
                <a:sym typeface="Arial"/>
              </a:rPr>
              <a:t>les plus récentes</a:t>
            </a:r>
            <a:r>
              <a:rPr kumimoji="0" lang="fr-FR" sz="800" b="0" i="0" u="none" strike="noStrike" cap="none" spc="0" normalizeH="0" baseline="0" dirty="0">
                <a:ln>
                  <a:noFill/>
                </a:ln>
                <a:solidFill>
                  <a:srgbClr val="000000"/>
                </a:solidFill>
                <a:effectLst/>
                <a:uFillTx/>
                <a:latin typeface="Arial"/>
                <a:ea typeface="Arial"/>
                <a:cs typeface="Arial"/>
                <a:sym typeface="Arial"/>
              </a:rPr>
              <a:t>.                                                                                                                                                                        (source: OFS)</a:t>
            </a:r>
          </a:p>
        </p:txBody>
      </p:sp>
      <p:sp>
        <p:nvSpPr>
          <p:cNvPr id="4" name="ZoneTexte 3">
            <a:extLst>
              <a:ext uri="{FF2B5EF4-FFF2-40B4-BE49-F238E27FC236}">
                <a16:creationId xmlns:a16="http://schemas.microsoft.com/office/drawing/2014/main" id="{AB56ED44-2989-B039-95BF-5787669C26A3}"/>
              </a:ext>
            </a:extLst>
          </p:cNvPr>
          <p:cNvSpPr txBox="1"/>
          <p:nvPr>
            <p:custDataLst>
              <p:tags r:id="rId10"/>
            </p:custDataLst>
          </p:nvPr>
        </p:nvSpPr>
        <p:spPr>
          <a:xfrm>
            <a:off x="446742" y="3449255"/>
            <a:ext cx="2408671" cy="3077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1400" b="1" i="0" u="none" strike="noStrike" cap="none" spc="0" normalizeH="0" baseline="0" dirty="0">
                <a:ln>
                  <a:noFill/>
                </a:ln>
                <a:solidFill>
                  <a:srgbClr val="000000"/>
                </a:solidFill>
                <a:effectLst/>
                <a:uFillTx/>
                <a:latin typeface="Arial"/>
                <a:ea typeface="Arial"/>
                <a:cs typeface="Arial"/>
                <a:sym typeface="Arial"/>
              </a:rPr>
              <a:t>Mariages 1900 – 2016          </a:t>
            </a:r>
            <a:endParaRPr kumimoji="0" lang="fr-FR" sz="1400" b="1" i="0" u="none" strike="noStrike" cap="none" spc="0" normalizeH="0" baseline="0" dirty="0">
              <a:ln>
                <a:noFill/>
              </a:ln>
              <a:solidFill>
                <a:srgbClr val="000000"/>
              </a:solidFill>
              <a:effectLst/>
              <a:uFillTx/>
              <a:latin typeface="Arial"/>
              <a:ea typeface="Arial"/>
              <a:cs typeface="Arial"/>
              <a:sym typeface="Arial"/>
            </a:endParaRPr>
          </a:p>
        </p:txBody>
      </p:sp>
      <p:sp>
        <p:nvSpPr>
          <p:cNvPr id="5" name="ZoneTexte 4">
            <a:extLst>
              <a:ext uri="{FF2B5EF4-FFF2-40B4-BE49-F238E27FC236}">
                <a16:creationId xmlns:a16="http://schemas.microsoft.com/office/drawing/2014/main" id="{82BECBA4-18EE-733C-0509-49DB97056D2A}"/>
              </a:ext>
            </a:extLst>
          </p:cNvPr>
          <p:cNvSpPr txBox="1"/>
          <p:nvPr>
            <p:custDataLst>
              <p:tags r:id="rId11"/>
            </p:custDataLst>
          </p:nvPr>
        </p:nvSpPr>
        <p:spPr>
          <a:xfrm>
            <a:off x="827584" y="6020434"/>
            <a:ext cx="669412" cy="246219"/>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fr-CH" sz="1000" dirty="0">
                <a:solidFill>
                  <a:srgbClr val="000000"/>
                </a:solidFill>
                <a:latin typeface="Arial"/>
                <a:ea typeface="Arial"/>
                <a:cs typeface="Arial"/>
                <a:sym typeface="Arial"/>
              </a:rPr>
              <a:t>e</a:t>
            </a:r>
            <a:r>
              <a:rPr kumimoji="0" lang="fr-CH" sz="1000" b="0" i="0" u="none" strike="noStrike" cap="none" spc="0" normalizeH="0" baseline="0" dirty="0">
                <a:ln>
                  <a:noFill/>
                </a:ln>
                <a:solidFill>
                  <a:srgbClr val="000000"/>
                </a:solidFill>
                <a:effectLst/>
                <a:uFillTx/>
                <a:latin typeface="Arial"/>
                <a:ea typeface="Arial"/>
                <a:cs typeface="Arial"/>
                <a:sym typeface="Arial"/>
              </a:rPr>
              <a:t>n milliers</a:t>
            </a:r>
            <a:endParaRPr kumimoji="0" lang="fr-FR" sz="1000" b="0" i="0" u="none" strike="noStrike" cap="none" spc="0" normalizeH="0" baseline="0" dirty="0">
              <a:ln>
                <a:noFill/>
              </a:ln>
              <a:solidFill>
                <a:srgbClr val="000000"/>
              </a:solidFill>
              <a:effectLst/>
              <a:uFillTx/>
              <a:latin typeface="Arial"/>
              <a:ea typeface="Arial"/>
              <a:cs typeface="Arial"/>
              <a:sym typeface="Arial"/>
            </a:endParaRPr>
          </a:p>
        </p:txBody>
      </p:sp>
      <p:sp>
        <p:nvSpPr>
          <p:cNvPr id="8" name="ZoneTexte 7">
            <a:extLst>
              <a:ext uri="{FF2B5EF4-FFF2-40B4-BE49-F238E27FC236}">
                <a16:creationId xmlns:a16="http://schemas.microsoft.com/office/drawing/2014/main" id="{6E193D3E-E4C2-1ADC-4D18-1021C6B77A8F}"/>
              </a:ext>
            </a:extLst>
          </p:cNvPr>
          <p:cNvSpPr txBox="1"/>
          <p:nvPr>
            <p:custDataLst>
              <p:tags r:id="rId12"/>
            </p:custDataLst>
          </p:nvPr>
        </p:nvSpPr>
        <p:spPr>
          <a:xfrm>
            <a:off x="1901146" y="6005099"/>
            <a:ext cx="2225928" cy="246219"/>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fr-CH" sz="1000" dirty="0">
                <a:solidFill>
                  <a:srgbClr val="000000"/>
                </a:solidFill>
                <a:latin typeface="Arial"/>
                <a:ea typeface="Arial"/>
                <a:cs typeface="Arial"/>
                <a:sym typeface="Arial"/>
              </a:rPr>
              <a:t>p</a:t>
            </a:r>
            <a:r>
              <a:rPr kumimoji="0" lang="fr-CH" sz="1000" b="0" i="0" u="none" strike="noStrike" cap="none" spc="0" normalizeH="0" baseline="0" dirty="0">
                <a:ln>
                  <a:noFill/>
                </a:ln>
                <a:solidFill>
                  <a:srgbClr val="000000"/>
                </a:solidFill>
                <a:effectLst/>
                <a:uFillTx/>
                <a:latin typeface="Arial"/>
                <a:ea typeface="Arial"/>
                <a:cs typeface="Arial"/>
                <a:sym typeface="Arial"/>
              </a:rPr>
              <a:t>ar 1000 habitantes et habitants         </a:t>
            </a:r>
            <a:endParaRPr kumimoji="0" lang="fr-FR" sz="1000" b="0" i="0" u="none" strike="noStrike" cap="none" spc="0" normalizeH="0" baseline="0" dirty="0">
              <a:ln>
                <a:noFill/>
              </a:ln>
              <a:solidFill>
                <a:srgbClr val="000000"/>
              </a:solidFill>
              <a:effectLst/>
              <a:uFillTx/>
              <a:latin typeface="Arial"/>
              <a:ea typeface="Arial"/>
              <a:cs typeface="Arial"/>
              <a:sym typeface="Arial"/>
            </a:endParaRPr>
          </a:p>
        </p:txBody>
      </p:sp>
      <p:sp>
        <p:nvSpPr>
          <p:cNvPr id="10" name="ZoneTexte 9">
            <a:extLst>
              <a:ext uri="{FF2B5EF4-FFF2-40B4-BE49-F238E27FC236}">
                <a16:creationId xmlns:a16="http://schemas.microsoft.com/office/drawing/2014/main" id="{3AE6E8FB-F7BE-8812-7950-229DAA3EED33}"/>
              </a:ext>
            </a:extLst>
          </p:cNvPr>
          <p:cNvSpPr txBox="1"/>
          <p:nvPr>
            <p:custDataLst>
              <p:tags r:id="rId13"/>
            </p:custDataLst>
          </p:nvPr>
        </p:nvSpPr>
        <p:spPr>
          <a:xfrm>
            <a:off x="445971" y="6407941"/>
            <a:ext cx="2219516" cy="215442"/>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800" b="0" i="0" u="none" strike="noStrike" cap="none" spc="0" normalizeH="0" baseline="0" dirty="0">
                <a:ln>
                  <a:noFill/>
                </a:ln>
                <a:solidFill>
                  <a:srgbClr val="000000"/>
                </a:solidFill>
                <a:effectLst/>
                <a:uFillTx/>
                <a:latin typeface="Arial"/>
                <a:ea typeface="Arial"/>
                <a:cs typeface="Arial"/>
                <a:sym typeface="Arial"/>
              </a:rPr>
              <a:t>Sources: OFS – ESPOP, BEVNAT, STATPOP</a:t>
            </a:r>
            <a:endParaRPr kumimoji="0" lang="fr-FR" sz="800" b="0" i="0" u="none" strike="noStrike" cap="none" spc="0" normalizeH="0" baseline="0" dirty="0">
              <a:ln>
                <a:noFill/>
              </a:ln>
              <a:solidFill>
                <a:srgbClr val="000000"/>
              </a:solidFill>
              <a:effectLst/>
              <a:uFillTx/>
              <a:latin typeface="Arial"/>
              <a:ea typeface="Arial"/>
              <a:cs typeface="Arial"/>
              <a:sym typeface="Arial"/>
            </a:endParaRPr>
          </a:p>
        </p:txBody>
      </p:sp>
      <p:sp>
        <p:nvSpPr>
          <p:cNvPr id="11" name="ZoneTexte 10">
            <a:extLst>
              <a:ext uri="{FF2B5EF4-FFF2-40B4-BE49-F238E27FC236}">
                <a16:creationId xmlns:a16="http://schemas.microsoft.com/office/drawing/2014/main" id="{22072C86-8874-D895-5B7A-9F0EE7799CAB}"/>
              </a:ext>
            </a:extLst>
          </p:cNvPr>
          <p:cNvSpPr txBox="1"/>
          <p:nvPr>
            <p:custDataLst>
              <p:tags r:id="rId14"/>
            </p:custDataLst>
          </p:nvPr>
        </p:nvSpPr>
        <p:spPr>
          <a:xfrm>
            <a:off x="4249206" y="6382208"/>
            <a:ext cx="667810" cy="215442"/>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FR" sz="800" b="0" i="0" u="none" strike="noStrike" cap="none" spc="0" normalizeH="0" baseline="0" dirty="0">
                <a:ln>
                  <a:noFill/>
                </a:ln>
                <a:solidFill>
                  <a:srgbClr val="000000"/>
                </a:solidFill>
                <a:effectLst/>
                <a:uFillTx/>
                <a:latin typeface="Arial"/>
                <a:ea typeface="Arial"/>
                <a:cs typeface="Arial"/>
                <a:sym typeface="Arial"/>
              </a:rPr>
              <a:t>© OFS 2017</a:t>
            </a:r>
          </a:p>
        </p:txBody>
      </p:sp>
    </p:spTree>
    <p:extLst>
      <p:ext uri="{BB962C8B-B14F-4D97-AF65-F5344CB8AC3E}">
        <p14:creationId xmlns:p14="http://schemas.microsoft.com/office/powerpoint/2010/main" val="30672262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13"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68311" y="1206268"/>
            <a:ext cx="8229601" cy="927368"/>
          </a:xfrm>
          <a:prstGeom prst="rect">
            <a:avLst/>
          </a:prstGeom>
        </p:spPr>
        <p:txBody>
          <a:bodyPr lIns="0" tIns="0" rIns="0" bIns="0">
            <a:noAutofit/>
          </a:bodyPr>
          <a:lstStyle/>
          <a:p>
            <a:pPr marL="0" indent="0" algn="l">
              <a:buNone/>
            </a:pPr>
            <a:r>
              <a:rPr lang="fr-CH" sz="2800" b="1" dirty="0"/>
              <a:t>Charge supplémentaire pour les contribuables</a:t>
            </a:r>
          </a:p>
        </p:txBody>
      </p:sp>
      <p:pic>
        <p:nvPicPr>
          <p:cNvPr id="73" name="image2.png" descr="Balken_def"/>
          <p:cNvPicPr/>
          <p:nvPr>
            <p:custDataLst>
              <p:tags r:id="rId4"/>
            </p:custDataLst>
          </p:nvPr>
        </p:nvPicPr>
        <p:blipFill>
          <a:blip r:embed="rId14" cstate="print"/>
          <a:stretch>
            <a:fillRect/>
          </a:stretch>
        </p:blipFill>
        <p:spPr>
          <a:xfrm>
            <a:off x="5508104" y="6165303"/>
            <a:ext cx="3368676" cy="509589"/>
          </a:xfrm>
          <a:prstGeom prst="rect">
            <a:avLst/>
          </a:prstGeom>
          <a:ln w="12700">
            <a:miter lim="400000"/>
          </a:ln>
        </p:spPr>
      </p:pic>
      <p:sp>
        <p:nvSpPr>
          <p:cNvPr id="4" name="Shape 72">
            <a:extLst>
              <a:ext uri="{FF2B5EF4-FFF2-40B4-BE49-F238E27FC236}">
                <a16:creationId xmlns:a16="http://schemas.microsoft.com/office/drawing/2014/main" id="{3F0EDC18-65C4-F022-C71B-9E944BF5F97F}"/>
              </a:ext>
            </a:extLst>
          </p:cNvPr>
          <p:cNvSpPr>
            <a:spLocks noGrp="1"/>
          </p:cNvSpPr>
          <p:nvPr>
            <p:ph type="body" idx="1"/>
            <p:custDataLst>
              <p:tags r:id="rId5"/>
            </p:custDataLst>
          </p:nvPr>
        </p:nvSpPr>
        <p:spPr>
          <a:xfrm>
            <a:off x="468311" y="2160980"/>
            <a:ext cx="8229601" cy="1972757"/>
          </a:xfrm>
          <a:prstGeom prst="rect">
            <a:avLst/>
          </a:prstGeom>
          <a:ln w="9525">
            <a:solidFill>
              <a:srgbClr val="FFFFFF"/>
            </a:solidFill>
            <a:miter lim="800000"/>
          </a:ln>
        </p:spPr>
        <p:txBody>
          <a:bodyPr lIns="0" tIns="0" rIns="0" bIns="0">
            <a:normAutofit fontScale="92500" lnSpcReduction="20000"/>
          </a:bodyPr>
          <a:lstStyle/>
          <a:p>
            <a:pPr>
              <a:buFont typeface="Arial" panose="020B0604020202020204" pitchFamily="34" charset="0"/>
              <a:buChar char="•"/>
            </a:pPr>
            <a:r>
              <a:rPr lang="fr-CH" dirty="0"/>
              <a:t>déclaration d’impôts: de 1 par couple à 2 (ou même 3?)</a:t>
            </a:r>
          </a:p>
          <a:p>
            <a:pPr>
              <a:buFont typeface="Arial" panose="020B0604020202020204" pitchFamily="34" charset="0"/>
              <a:buChar char="•"/>
            </a:pPr>
            <a:r>
              <a:rPr lang="fr-FR" dirty="0"/>
              <a:t>répartition (correcte) des biens communs (initiaux et courants)</a:t>
            </a:r>
          </a:p>
          <a:p>
            <a:pPr>
              <a:buFont typeface="Arial" panose="020B0604020202020204" pitchFamily="34" charset="0"/>
              <a:buChar char="•"/>
            </a:pPr>
            <a:r>
              <a:rPr lang="fr-CH" dirty="0"/>
              <a:t>deux fois plus de factures d’impôts</a:t>
            </a:r>
          </a:p>
          <a:p>
            <a:pPr>
              <a:buFont typeface="Arial" panose="020B0604020202020204" pitchFamily="34" charset="0"/>
              <a:buChar char="•"/>
            </a:pPr>
            <a:r>
              <a:rPr lang="fr-CH" dirty="0"/>
              <a:t>2 décisions de taxation</a:t>
            </a:r>
          </a:p>
          <a:p>
            <a:pPr>
              <a:buFont typeface="Arial" panose="020B0604020202020204" pitchFamily="34" charset="0"/>
              <a:buChar char="•"/>
            </a:pPr>
            <a:r>
              <a:rPr lang="fr-CH" dirty="0"/>
              <a:t>éventuellement 2 recours (selon les circonstances, pour la même demande)</a:t>
            </a:r>
          </a:p>
          <a:p>
            <a:pPr>
              <a:buFont typeface="Arial" panose="020B0604020202020204" pitchFamily="34" charset="0"/>
              <a:buChar char="•"/>
            </a:pPr>
            <a:r>
              <a:rPr lang="fr-CH" dirty="0"/>
              <a:t>possibilités d’optimisation (surtout intéressantes pour les plus privilégiés)</a:t>
            </a:r>
          </a:p>
          <a:p>
            <a:pPr marL="0" indent="0">
              <a:buNone/>
            </a:pPr>
            <a:endParaRPr lang="fr-CH" dirty="0"/>
          </a:p>
          <a:p>
            <a:endParaRPr lang="fr-CH" dirty="0"/>
          </a:p>
          <a:p>
            <a:pPr marL="0" indent="0">
              <a:buNone/>
            </a:pPr>
            <a:endParaRPr lang="fr-CH" sz="2600" dirty="0">
              <a:solidFill>
                <a:srgbClr val="00B050"/>
              </a:solidFill>
            </a:endParaRPr>
          </a:p>
        </p:txBody>
      </p:sp>
      <p:pic>
        <p:nvPicPr>
          <p:cNvPr id="5" name="Grafik 4">
            <a:extLst>
              <a:ext uri="{FF2B5EF4-FFF2-40B4-BE49-F238E27FC236}">
                <a16:creationId xmlns:a16="http://schemas.microsoft.com/office/drawing/2014/main" id="{05871761-AE2F-7088-6931-3894A36B2B68}"/>
              </a:ext>
            </a:extLst>
          </p:cNvPr>
          <p:cNvPicPr>
            <a:picLocks noChangeAspect="1"/>
          </p:cNvPicPr>
          <p:nvPr>
            <p:custDataLst>
              <p:tags r:id="rId6"/>
            </p:custDataLst>
          </p:nvPr>
        </p:nvPicPr>
        <p:blipFill>
          <a:blip r:embed="rId15"/>
          <a:stretch>
            <a:fillRect/>
          </a:stretch>
        </p:blipFill>
        <p:spPr>
          <a:xfrm>
            <a:off x="953126" y="4480430"/>
            <a:ext cx="3209299" cy="2292357"/>
          </a:xfrm>
          <a:prstGeom prst="rect">
            <a:avLst/>
          </a:prstGeom>
        </p:spPr>
      </p:pic>
      <p:sp>
        <p:nvSpPr>
          <p:cNvPr id="3" name="ZoneTexte 2">
            <a:extLst>
              <a:ext uri="{FF2B5EF4-FFF2-40B4-BE49-F238E27FC236}">
                <a16:creationId xmlns:a16="http://schemas.microsoft.com/office/drawing/2014/main" id="{FF37D33E-D383-CA63-CD80-B01954B18F84}"/>
              </a:ext>
            </a:extLst>
          </p:cNvPr>
          <p:cNvSpPr txBox="1"/>
          <p:nvPr>
            <p:custDataLst>
              <p:tags r:id="rId7"/>
            </p:custDataLst>
          </p:nvPr>
        </p:nvSpPr>
        <p:spPr>
          <a:xfrm>
            <a:off x="1040242" y="4576850"/>
            <a:ext cx="1228860" cy="74557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144000"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fr-CH" sz="1200" b="1" i="0" u="none" strike="noStrike" cap="none" spc="0" normalizeH="0" baseline="0" dirty="0">
                <a:ln>
                  <a:noFill/>
                </a:ln>
                <a:solidFill>
                  <a:srgbClr val="000000"/>
                </a:solidFill>
                <a:effectLst/>
                <a:uFillTx/>
                <a:latin typeface="Arial"/>
                <a:ea typeface="Arial"/>
                <a:cs typeface="Arial"/>
                <a:sym typeface="Arial"/>
              </a:rPr>
              <a:t>IL FAUT</a:t>
            </a:r>
          </a:p>
          <a:p>
            <a:pPr marL="0" marR="0" indent="0" algn="ctr" defTabSz="914400" rtl="0" fontAlgn="auto" latinLnBrk="1" hangingPunct="0">
              <a:lnSpc>
                <a:spcPct val="100000"/>
              </a:lnSpc>
              <a:spcBef>
                <a:spcPts val="0"/>
              </a:spcBef>
              <a:spcAft>
                <a:spcPts val="0"/>
              </a:spcAft>
              <a:buClrTx/>
              <a:buSzTx/>
              <a:buFontTx/>
              <a:buNone/>
              <a:tabLst/>
            </a:pPr>
            <a:r>
              <a:rPr lang="fr-CH" sz="1200" b="1" dirty="0">
                <a:solidFill>
                  <a:srgbClr val="000000"/>
                </a:solidFill>
                <a:latin typeface="Arial"/>
                <a:ea typeface="Arial"/>
                <a:cs typeface="Arial"/>
                <a:sym typeface="Arial"/>
              </a:rPr>
              <a:t>QUE J’ARRÊTE</a:t>
            </a:r>
          </a:p>
          <a:p>
            <a:pPr marL="0" marR="0" indent="0" algn="ctr" defTabSz="914400" rtl="0" fontAlgn="auto" latinLnBrk="1" hangingPunct="0">
              <a:lnSpc>
                <a:spcPct val="100000"/>
              </a:lnSpc>
              <a:spcBef>
                <a:spcPts val="0"/>
              </a:spcBef>
              <a:spcAft>
                <a:spcPts val="0"/>
              </a:spcAft>
              <a:buClrTx/>
              <a:buSzTx/>
              <a:buFontTx/>
              <a:buNone/>
              <a:tabLst/>
            </a:pPr>
            <a:r>
              <a:rPr kumimoji="0" lang="fr-CH" sz="1200" b="1" i="0" u="none" strike="noStrike" cap="none" spc="0" normalizeH="0" baseline="0" dirty="0">
                <a:ln>
                  <a:noFill/>
                </a:ln>
                <a:solidFill>
                  <a:srgbClr val="000000"/>
                </a:solidFill>
                <a:effectLst/>
                <a:uFillTx/>
                <a:latin typeface="Arial"/>
                <a:ea typeface="Arial"/>
                <a:cs typeface="Arial"/>
                <a:sym typeface="Arial"/>
              </a:rPr>
              <a:t>DE BOIRE !</a:t>
            </a:r>
          </a:p>
        </p:txBody>
      </p:sp>
      <p:sp>
        <p:nvSpPr>
          <p:cNvPr id="6" name="ZoneTexte 5">
            <a:extLst>
              <a:ext uri="{FF2B5EF4-FFF2-40B4-BE49-F238E27FC236}">
                <a16:creationId xmlns:a16="http://schemas.microsoft.com/office/drawing/2014/main" id="{B41DD0AB-E554-D226-F6C5-F33E2D633C3E}"/>
              </a:ext>
            </a:extLst>
          </p:cNvPr>
          <p:cNvSpPr txBox="1"/>
          <p:nvPr>
            <p:custDataLst>
              <p:tags r:id="rId8"/>
            </p:custDataLst>
          </p:nvPr>
        </p:nvSpPr>
        <p:spPr>
          <a:xfrm rot="19931707">
            <a:off x="1498622" y="5688979"/>
            <a:ext cx="534760" cy="23083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900" b="1" i="0" u="none" strike="noStrike" cap="none" spc="0" normalizeH="0" baseline="0" dirty="0">
                <a:ln>
                  <a:noFill/>
                </a:ln>
                <a:solidFill>
                  <a:srgbClr val="000000"/>
                </a:solidFill>
                <a:effectLst/>
                <a:uFillTx/>
                <a:latin typeface="Arial"/>
                <a:ea typeface="Arial"/>
                <a:cs typeface="Arial"/>
                <a:sym typeface="Arial"/>
              </a:rPr>
              <a:t>IMPÔTS</a:t>
            </a:r>
            <a:endParaRPr kumimoji="0" lang="fr-FR" sz="900" b="1" i="0" u="none" strike="noStrike" cap="none" spc="0" normalizeH="0" baseline="0" dirty="0">
              <a:ln>
                <a:noFill/>
              </a:ln>
              <a:solidFill>
                <a:srgbClr val="000000"/>
              </a:solidFill>
              <a:effectLst/>
              <a:uFillTx/>
              <a:latin typeface="Arial"/>
              <a:ea typeface="Arial"/>
              <a:cs typeface="Arial"/>
              <a:sym typeface="Arial"/>
            </a:endParaRPr>
          </a:p>
        </p:txBody>
      </p:sp>
      <p:sp>
        <p:nvSpPr>
          <p:cNvPr id="7" name="ZoneTexte 6">
            <a:extLst>
              <a:ext uri="{FF2B5EF4-FFF2-40B4-BE49-F238E27FC236}">
                <a16:creationId xmlns:a16="http://schemas.microsoft.com/office/drawing/2014/main" id="{CD9A8154-25F0-69DC-EA13-D9E20A39144A}"/>
              </a:ext>
            </a:extLst>
          </p:cNvPr>
          <p:cNvSpPr txBox="1"/>
          <p:nvPr>
            <p:custDataLst>
              <p:tags r:id="rId9"/>
            </p:custDataLst>
          </p:nvPr>
        </p:nvSpPr>
        <p:spPr>
          <a:xfrm rot="19787373">
            <a:off x="1753466" y="5738964"/>
            <a:ext cx="534760" cy="23083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900" b="1" i="0" u="none" strike="noStrike" cap="none" spc="0" normalizeH="0" baseline="0" dirty="0">
                <a:ln>
                  <a:noFill/>
                </a:ln>
                <a:solidFill>
                  <a:srgbClr val="000000"/>
                </a:solidFill>
                <a:effectLst/>
                <a:uFillTx/>
                <a:latin typeface="Arial"/>
                <a:ea typeface="Arial"/>
                <a:cs typeface="Arial"/>
                <a:sym typeface="Arial"/>
              </a:rPr>
              <a:t>IMPÔTS</a:t>
            </a:r>
            <a:endParaRPr kumimoji="0" lang="fr-FR" sz="900" b="1" i="0" u="none" strike="noStrike" cap="none" spc="0" normalizeH="0" baseline="0" dirty="0">
              <a:ln>
                <a:noFill/>
              </a:ln>
              <a:solidFill>
                <a:srgbClr val="000000"/>
              </a:solidFill>
              <a:effectLst/>
              <a:uFillTx/>
              <a:latin typeface="Arial"/>
              <a:ea typeface="Arial"/>
              <a:cs typeface="Arial"/>
              <a:sym typeface="Arial"/>
            </a:endParaRPr>
          </a:p>
        </p:txBody>
      </p:sp>
      <p:sp>
        <p:nvSpPr>
          <p:cNvPr id="8" name="ZoneTexte 7">
            <a:extLst>
              <a:ext uri="{FF2B5EF4-FFF2-40B4-BE49-F238E27FC236}">
                <a16:creationId xmlns:a16="http://schemas.microsoft.com/office/drawing/2014/main" id="{6547E67F-051E-AB65-E6A7-858F5AAF5CA0}"/>
              </a:ext>
            </a:extLst>
          </p:cNvPr>
          <p:cNvSpPr txBox="1"/>
          <p:nvPr>
            <p:custDataLst>
              <p:tags r:id="rId10"/>
            </p:custDataLst>
          </p:nvPr>
        </p:nvSpPr>
        <p:spPr>
          <a:xfrm>
            <a:off x="5557748" y="4752367"/>
            <a:ext cx="3269388" cy="1140105"/>
          </a:xfrm>
          <a:prstGeom prst="rect">
            <a:avLst/>
          </a:prstGeom>
          <a:solidFill>
            <a:schemeClr val="bg1"/>
          </a:solidFill>
          <a:ln w="1905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252000" bIns="108000"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fr-CH" sz="1600" b="1" dirty="0">
                <a:solidFill>
                  <a:srgbClr val="00B0F0"/>
                </a:solidFill>
                <a:latin typeface="Arial"/>
                <a:ea typeface="Arial"/>
                <a:cs typeface="Arial"/>
                <a:sym typeface="Arial"/>
              </a:rPr>
              <a:t>&gt; </a:t>
            </a:r>
            <a:r>
              <a:rPr kumimoji="0" lang="fr-CH" sz="1600" b="1" i="0" u="none" strike="noStrike" cap="none" spc="0" normalizeH="0" baseline="0" dirty="0">
                <a:ln>
                  <a:noFill/>
                </a:ln>
                <a:solidFill>
                  <a:srgbClr val="00B0F0"/>
                </a:solidFill>
                <a:effectLst/>
                <a:uFillTx/>
                <a:latin typeface="Arial"/>
                <a:ea typeface="Arial"/>
                <a:cs typeface="Arial"/>
                <a:sym typeface="Arial"/>
              </a:rPr>
              <a:t>De nombreux contribuables</a:t>
            </a:r>
          </a:p>
          <a:p>
            <a:pPr marL="0" marR="0" indent="0" algn="l" defTabSz="914400" rtl="0" fontAlgn="auto" latinLnBrk="1" hangingPunct="0">
              <a:lnSpc>
                <a:spcPct val="100000"/>
              </a:lnSpc>
              <a:spcBef>
                <a:spcPts val="0"/>
              </a:spcBef>
              <a:spcAft>
                <a:spcPts val="0"/>
              </a:spcAft>
              <a:buClrTx/>
              <a:buSzTx/>
              <a:buFontTx/>
              <a:buNone/>
              <a:tabLst/>
            </a:pPr>
            <a:r>
              <a:rPr lang="fr-CH" sz="1600" b="1" dirty="0">
                <a:solidFill>
                  <a:srgbClr val="00B0F0"/>
                </a:solidFill>
                <a:latin typeface="Arial"/>
                <a:ea typeface="Arial"/>
                <a:cs typeface="Arial"/>
                <a:sym typeface="Arial"/>
              </a:rPr>
              <a:t>souhaitent un système moins </a:t>
            </a:r>
          </a:p>
          <a:p>
            <a:pPr marL="0" marR="0" indent="0" algn="l" defTabSz="914400" rtl="0" fontAlgn="auto" latinLnBrk="1" hangingPunct="0">
              <a:lnSpc>
                <a:spcPct val="100000"/>
              </a:lnSpc>
              <a:spcBef>
                <a:spcPts val="0"/>
              </a:spcBef>
              <a:spcAft>
                <a:spcPts val="0"/>
              </a:spcAft>
              <a:buClrTx/>
              <a:buSzTx/>
              <a:buFontTx/>
              <a:buNone/>
              <a:tabLst/>
            </a:pPr>
            <a:r>
              <a:rPr lang="fr-CH" sz="1600" b="1" dirty="0">
                <a:solidFill>
                  <a:srgbClr val="00B0F0"/>
                </a:solidFill>
                <a:latin typeface="Arial"/>
                <a:ea typeface="Arial"/>
                <a:cs typeface="Arial"/>
                <a:sym typeface="Arial"/>
              </a:rPr>
              <a:t>c</a:t>
            </a:r>
            <a:r>
              <a:rPr kumimoji="0" lang="fr-CH" sz="1600" b="1" i="0" u="none" strike="noStrike" cap="none" spc="0" normalizeH="0" baseline="0" dirty="0">
                <a:ln>
                  <a:noFill/>
                </a:ln>
                <a:solidFill>
                  <a:srgbClr val="00B0F0"/>
                </a:solidFill>
                <a:effectLst/>
                <a:uFillTx/>
                <a:latin typeface="Arial"/>
                <a:ea typeface="Arial"/>
                <a:cs typeface="Arial"/>
                <a:sym typeface="Arial"/>
              </a:rPr>
              <a:t>omplexe et plus facile à com-</a:t>
            </a:r>
          </a:p>
          <a:p>
            <a:pPr marL="0" marR="0" indent="0" algn="l" defTabSz="914400" rtl="0" fontAlgn="auto" latinLnBrk="1" hangingPunct="0">
              <a:lnSpc>
                <a:spcPct val="100000"/>
              </a:lnSpc>
              <a:spcBef>
                <a:spcPts val="0"/>
              </a:spcBef>
              <a:spcAft>
                <a:spcPts val="0"/>
              </a:spcAft>
              <a:buClrTx/>
              <a:buSzTx/>
              <a:buFontTx/>
              <a:buNone/>
              <a:tabLst/>
            </a:pPr>
            <a:r>
              <a:rPr kumimoji="0" lang="fr-CH" sz="1600" b="1" i="0" u="none" strike="noStrike" cap="none" spc="0" normalizeH="0" baseline="0" dirty="0">
                <a:ln>
                  <a:noFill/>
                </a:ln>
                <a:solidFill>
                  <a:srgbClr val="00B0F0"/>
                </a:solidFill>
                <a:effectLst/>
                <a:uFillTx/>
                <a:latin typeface="Arial"/>
                <a:ea typeface="Arial"/>
                <a:cs typeface="Arial"/>
                <a:sym typeface="Arial"/>
              </a:rPr>
              <a:t>prendre</a:t>
            </a:r>
            <a:endParaRPr kumimoji="0" lang="fr-FR" sz="1600" b="1" i="0" u="none" strike="noStrike" cap="none" spc="0" normalizeH="0" baseline="0" dirty="0">
              <a:ln>
                <a:noFill/>
              </a:ln>
              <a:solidFill>
                <a:srgbClr val="00B0F0"/>
              </a:solidFill>
              <a:effectLst/>
              <a:uFillTx/>
              <a:latin typeface="Arial"/>
              <a:ea typeface="Arial"/>
              <a:cs typeface="Arial"/>
              <a:sym typeface="Arial"/>
            </a:endParaRPr>
          </a:p>
        </p:txBody>
      </p:sp>
    </p:spTree>
    <p:extLst>
      <p:ext uri="{BB962C8B-B14F-4D97-AF65-F5344CB8AC3E}">
        <p14:creationId xmlns:p14="http://schemas.microsoft.com/office/powerpoint/2010/main" val="14332441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1.png" descr="Logo_def"/>
          <p:cNvPicPr/>
          <p:nvPr>
            <p:custDataLst>
              <p:tags r:id="rId1"/>
            </p:custDataLst>
          </p:nvPr>
        </p:nvPicPr>
        <p:blipFill>
          <a:blip r:embed="rId14" cstate="print"/>
          <a:stretch>
            <a:fillRect/>
          </a:stretch>
        </p:blipFill>
        <p:spPr>
          <a:xfrm>
            <a:off x="468312" y="260350"/>
            <a:ext cx="3575051" cy="647700"/>
          </a:xfrm>
          <a:prstGeom prst="rect">
            <a:avLst/>
          </a:prstGeom>
          <a:ln w="12700">
            <a:miter lim="400000"/>
          </a:ln>
        </p:spPr>
      </p:pic>
      <p:sp>
        <p:nvSpPr>
          <p:cNvPr id="70" name="Shape 70"/>
          <p:cNvSpPr/>
          <p:nvPr>
            <p:custDataLst>
              <p:tags r:id="rId2"/>
            </p:custDataLst>
          </p:nvPr>
        </p:nvSpPr>
        <p:spPr>
          <a:xfrm>
            <a:off x="4035425" y="3120319"/>
            <a:ext cx="127000" cy="61736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br>
              <a:rPr dirty="0"/>
            </a:br>
            <a:endParaRPr dirty="0"/>
          </a:p>
        </p:txBody>
      </p:sp>
      <p:sp>
        <p:nvSpPr>
          <p:cNvPr id="71" name="Shape 71"/>
          <p:cNvSpPr>
            <a:spLocks noGrp="1"/>
          </p:cNvSpPr>
          <p:nvPr>
            <p:ph type="title"/>
            <p:custDataLst>
              <p:tags r:id="rId3"/>
            </p:custDataLst>
          </p:nvPr>
        </p:nvSpPr>
        <p:spPr>
          <a:xfrm>
            <a:off x="474680" y="1004055"/>
            <a:ext cx="8229601" cy="927368"/>
          </a:xfrm>
          <a:prstGeom prst="rect">
            <a:avLst/>
          </a:prstGeom>
        </p:spPr>
        <p:txBody>
          <a:bodyPr lIns="0" tIns="0" rIns="0" bIns="0">
            <a:noAutofit/>
          </a:bodyPr>
          <a:lstStyle/>
          <a:p>
            <a:pPr marL="0" indent="0" algn="l">
              <a:buNone/>
            </a:pPr>
            <a:r>
              <a:rPr lang="fr-CH" sz="2800" b="1" dirty="0"/>
              <a:t>Charge supplémentaire </a:t>
            </a:r>
            <a:br>
              <a:rPr lang="fr-CH" sz="2800" b="1" dirty="0"/>
            </a:br>
            <a:r>
              <a:rPr lang="fr-CH" sz="2800" b="1" dirty="0"/>
              <a:t>pour l’administration &amp; la justice</a:t>
            </a:r>
          </a:p>
        </p:txBody>
      </p:sp>
      <p:pic>
        <p:nvPicPr>
          <p:cNvPr id="73" name="image2.png" descr="Balken_def"/>
          <p:cNvPicPr/>
          <p:nvPr>
            <p:custDataLst>
              <p:tags r:id="rId4"/>
            </p:custDataLst>
          </p:nvPr>
        </p:nvPicPr>
        <p:blipFill>
          <a:blip r:embed="rId15" cstate="print"/>
          <a:stretch>
            <a:fillRect/>
          </a:stretch>
        </p:blipFill>
        <p:spPr>
          <a:xfrm>
            <a:off x="5508104" y="6165303"/>
            <a:ext cx="3368676" cy="509589"/>
          </a:xfrm>
          <a:prstGeom prst="rect">
            <a:avLst/>
          </a:prstGeom>
          <a:ln w="12700">
            <a:miter lim="400000"/>
          </a:ln>
        </p:spPr>
      </p:pic>
      <p:sp>
        <p:nvSpPr>
          <p:cNvPr id="2" name="Textfeld 1">
            <a:extLst>
              <a:ext uri="{FF2B5EF4-FFF2-40B4-BE49-F238E27FC236}">
                <a16:creationId xmlns:a16="http://schemas.microsoft.com/office/drawing/2014/main" id="{5FFE0408-7D4E-9F8E-FA85-9D7C639F0055}"/>
              </a:ext>
            </a:extLst>
          </p:cNvPr>
          <p:cNvSpPr txBox="1"/>
          <p:nvPr>
            <p:custDataLst>
              <p:tags r:id="rId5"/>
            </p:custDataLst>
          </p:nvPr>
        </p:nvSpPr>
        <p:spPr>
          <a:xfrm>
            <a:off x="5505887" y="4174220"/>
            <a:ext cx="3368676" cy="1754324"/>
          </a:xfrm>
          <a:prstGeom prst="rect">
            <a:avLst/>
          </a:prstGeom>
          <a:noFill/>
          <a:ln w="1905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latinLnBrk="1" hangingPunct="0">
              <a:buFont typeface="Wingdings" panose="05000000000000000000" pitchFamily="2" charset="2"/>
              <a:buChar char="à"/>
              <a:tabLst>
                <a:tab pos="265113" algn="l"/>
              </a:tabLst>
            </a:pPr>
            <a:r>
              <a:rPr lang="fr-FR" b="1" dirty="0">
                <a:solidFill>
                  <a:srgbClr val="00B0F0"/>
                </a:solidFill>
                <a:latin typeface="Arial"/>
                <a:ea typeface="Arial"/>
                <a:cs typeface="Arial"/>
                <a:sym typeface="Arial"/>
              </a:rPr>
              <a:t>tout ne pourra pas être fait électroniquement, loin s'en faut (même avec l'IA) </a:t>
            </a:r>
          </a:p>
          <a:p>
            <a:pPr latinLnBrk="1" hangingPunct="0">
              <a:tabLst>
                <a:tab pos="265113" algn="l"/>
              </a:tabLst>
            </a:pPr>
            <a:r>
              <a:rPr lang="fr-FR" b="1" dirty="0">
                <a:solidFill>
                  <a:srgbClr val="00B0F0"/>
                </a:solidFill>
                <a:latin typeface="Arial"/>
                <a:ea typeface="Arial"/>
                <a:cs typeface="Arial"/>
                <a:sym typeface="Arial"/>
              </a:rPr>
              <a:t>	+ pression des économies 	+ manque de personnel </a:t>
            </a:r>
          </a:p>
          <a:p>
            <a:pPr latinLnBrk="1" hangingPunct="0">
              <a:tabLst>
                <a:tab pos="265113" algn="l"/>
              </a:tabLst>
            </a:pPr>
            <a:r>
              <a:rPr lang="fr-FR" b="1" dirty="0">
                <a:solidFill>
                  <a:srgbClr val="00B0F0"/>
                </a:solidFill>
                <a:latin typeface="Arial"/>
                <a:ea typeface="Arial"/>
                <a:cs typeface="Arial"/>
                <a:sym typeface="Arial"/>
              </a:rPr>
              <a:t>     qualifié</a:t>
            </a:r>
          </a:p>
        </p:txBody>
      </p:sp>
      <p:sp>
        <p:nvSpPr>
          <p:cNvPr id="4" name="Shape 72">
            <a:extLst>
              <a:ext uri="{FF2B5EF4-FFF2-40B4-BE49-F238E27FC236}">
                <a16:creationId xmlns:a16="http://schemas.microsoft.com/office/drawing/2014/main" id="{3F0EDC18-65C4-F022-C71B-9E944BF5F97F}"/>
              </a:ext>
            </a:extLst>
          </p:cNvPr>
          <p:cNvSpPr>
            <a:spLocks noGrp="1"/>
          </p:cNvSpPr>
          <p:nvPr>
            <p:ph type="body" idx="1"/>
            <p:custDataLst>
              <p:tags r:id="rId6"/>
            </p:custDataLst>
          </p:nvPr>
        </p:nvSpPr>
        <p:spPr>
          <a:xfrm>
            <a:off x="474680" y="2035197"/>
            <a:ext cx="8229601" cy="1902264"/>
          </a:xfrm>
          <a:prstGeom prst="rect">
            <a:avLst/>
          </a:prstGeom>
          <a:ln w="9525">
            <a:solidFill>
              <a:srgbClr val="FFFFFF"/>
            </a:solidFill>
            <a:miter lim="800000"/>
          </a:ln>
        </p:spPr>
        <p:txBody>
          <a:bodyPr lIns="0" tIns="0" rIns="0" bIns="0">
            <a:normAutofit fontScale="85000" lnSpcReduction="10000"/>
          </a:bodyPr>
          <a:lstStyle/>
          <a:p>
            <a:pPr>
              <a:buFont typeface="Arial" panose="020B0604020202020204" pitchFamily="34" charset="0"/>
              <a:buChar char="•"/>
            </a:pPr>
            <a:r>
              <a:rPr lang="fr-FR" dirty="0"/>
              <a:t>1,7 million (voire plus) de dossiers fiscaux en plus pour toute la Suisse (déclarations d'impôts, taxations, contrôles, etc.)</a:t>
            </a:r>
          </a:p>
          <a:p>
            <a:pPr>
              <a:buFont typeface="Arial" panose="020B0604020202020204" pitchFamily="34" charset="0"/>
              <a:buChar char="•"/>
            </a:pPr>
            <a:r>
              <a:rPr lang="fr-FR" dirty="0"/>
              <a:t>beaucoup plus d'interlocuteurs (appels téléphoniques, mails, guichets, ...)</a:t>
            </a:r>
          </a:p>
          <a:p>
            <a:pPr>
              <a:buFont typeface="Arial" panose="020B0604020202020204" pitchFamily="34" charset="0"/>
              <a:buChar char="•"/>
            </a:pPr>
            <a:r>
              <a:rPr lang="fr-FR" dirty="0"/>
              <a:t>attention au secret fiscal!</a:t>
            </a:r>
          </a:p>
          <a:p>
            <a:pPr>
              <a:buFont typeface="Arial" panose="020B0604020202020204" pitchFamily="34" charset="0"/>
              <a:buChar char="•"/>
            </a:pPr>
            <a:r>
              <a:rPr lang="fr-FR" dirty="0"/>
              <a:t>recouvrement juridique plus complexe et plus coûteux </a:t>
            </a:r>
            <a:r>
              <a:rPr lang="de-CH" dirty="0"/>
              <a:t>(</a:t>
            </a:r>
            <a:r>
              <a:rPr lang="de-CH" dirty="0">
                <a:sym typeface="Wingdings" panose="05000000000000000000" pitchFamily="2" charset="2"/>
              </a:rPr>
              <a:t> plus de </a:t>
            </a:r>
            <a:r>
              <a:rPr lang="de-CH" dirty="0" err="1">
                <a:sym typeface="Wingdings" panose="05000000000000000000" pitchFamily="2" charset="2"/>
              </a:rPr>
              <a:t>défaillances</a:t>
            </a:r>
            <a:r>
              <a:rPr lang="de-CH" dirty="0">
                <a:sym typeface="Wingdings" panose="05000000000000000000" pitchFamily="2" charset="2"/>
              </a:rPr>
              <a:t>?)</a:t>
            </a:r>
            <a:endParaRPr lang="de-CH" dirty="0"/>
          </a:p>
          <a:p>
            <a:pPr>
              <a:buFont typeface="Arial" panose="020B0604020202020204" pitchFamily="34" charset="0"/>
              <a:buChar char="•"/>
            </a:pPr>
            <a:r>
              <a:rPr lang="fr-FR" dirty="0"/>
              <a:t>coordination des taxations et des procédures de recours (?)</a:t>
            </a:r>
          </a:p>
          <a:p>
            <a:pPr>
              <a:buFont typeface="Arial" panose="020B0604020202020204" pitchFamily="34" charset="0"/>
              <a:buChar char="•"/>
            </a:pPr>
            <a:r>
              <a:rPr lang="fr-FR" dirty="0"/>
              <a:t>lutte contre les abus en matière d'optimisation</a:t>
            </a:r>
            <a:endParaRPr lang="de-CH" dirty="0"/>
          </a:p>
        </p:txBody>
      </p:sp>
      <p:pic>
        <p:nvPicPr>
          <p:cNvPr id="8" name="Grafik 7">
            <a:extLst>
              <a:ext uri="{FF2B5EF4-FFF2-40B4-BE49-F238E27FC236}">
                <a16:creationId xmlns:a16="http://schemas.microsoft.com/office/drawing/2014/main" id="{CB4D0B92-E9D2-62F8-24BD-E1AE0DBAA02A}"/>
              </a:ext>
            </a:extLst>
          </p:cNvPr>
          <p:cNvPicPr>
            <a:picLocks noChangeAspect="1"/>
          </p:cNvPicPr>
          <p:nvPr>
            <p:custDataLst>
              <p:tags r:id="rId7"/>
            </p:custDataLst>
          </p:nvPr>
        </p:nvPicPr>
        <p:blipFill>
          <a:blip r:embed="rId16"/>
          <a:stretch>
            <a:fillRect/>
          </a:stretch>
        </p:blipFill>
        <p:spPr>
          <a:xfrm>
            <a:off x="1123949" y="4409938"/>
            <a:ext cx="3448051" cy="2375791"/>
          </a:xfrm>
          <a:prstGeom prst="rect">
            <a:avLst/>
          </a:prstGeom>
        </p:spPr>
      </p:pic>
      <p:sp>
        <p:nvSpPr>
          <p:cNvPr id="3" name="ZoneTexte 2">
            <a:extLst>
              <a:ext uri="{FF2B5EF4-FFF2-40B4-BE49-F238E27FC236}">
                <a16:creationId xmlns:a16="http://schemas.microsoft.com/office/drawing/2014/main" id="{0A426A7B-32EA-0A9A-1783-3BFE6BF7D39C}"/>
              </a:ext>
            </a:extLst>
          </p:cNvPr>
          <p:cNvSpPr txBox="1"/>
          <p:nvPr>
            <p:custDataLst>
              <p:tags r:id="rId8"/>
            </p:custDataLst>
          </p:nvPr>
        </p:nvSpPr>
        <p:spPr>
          <a:xfrm>
            <a:off x="1171183" y="4480430"/>
            <a:ext cx="1402004" cy="461663"/>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360000"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1200" b="1" i="0" u="none" strike="noStrike" cap="none" spc="0" normalizeH="0" baseline="0" dirty="0">
                <a:ln>
                  <a:noFill/>
                </a:ln>
                <a:solidFill>
                  <a:srgbClr val="000000"/>
                </a:solidFill>
                <a:effectLst/>
                <a:uFillTx/>
                <a:latin typeface="Arial"/>
                <a:ea typeface="Arial"/>
                <a:cs typeface="Arial"/>
                <a:sym typeface="Arial"/>
              </a:rPr>
              <a:t>J’AI CHANGÉ</a:t>
            </a:r>
          </a:p>
          <a:p>
            <a:pPr marL="0" marR="0" indent="0" algn="l" defTabSz="914400" rtl="0" fontAlgn="auto" latinLnBrk="1" hangingPunct="0">
              <a:lnSpc>
                <a:spcPct val="100000"/>
              </a:lnSpc>
              <a:spcBef>
                <a:spcPts val="0"/>
              </a:spcBef>
              <a:spcAft>
                <a:spcPts val="0"/>
              </a:spcAft>
              <a:buClrTx/>
              <a:buSzTx/>
              <a:buFontTx/>
              <a:buNone/>
              <a:tabLst/>
            </a:pPr>
            <a:r>
              <a:rPr lang="fr-CH" sz="1200" b="1" dirty="0">
                <a:solidFill>
                  <a:srgbClr val="000000"/>
                </a:solidFill>
                <a:latin typeface="Arial"/>
                <a:ea typeface="Arial"/>
                <a:cs typeface="Arial"/>
                <a:sym typeface="Arial"/>
              </a:rPr>
              <a:t>DE TRAVAIL !</a:t>
            </a:r>
            <a:endParaRPr kumimoji="0" lang="fr-FR" sz="1200" b="1" i="0" u="none" strike="noStrike" cap="none" spc="0" normalizeH="0" baseline="0" dirty="0">
              <a:ln>
                <a:noFill/>
              </a:ln>
              <a:solidFill>
                <a:srgbClr val="000000"/>
              </a:solidFill>
              <a:effectLst/>
              <a:uFillTx/>
              <a:latin typeface="Arial"/>
              <a:ea typeface="Arial"/>
              <a:cs typeface="Arial"/>
              <a:sym typeface="Arial"/>
            </a:endParaRPr>
          </a:p>
        </p:txBody>
      </p:sp>
      <p:sp>
        <p:nvSpPr>
          <p:cNvPr id="5" name="ZoneTexte 4">
            <a:extLst>
              <a:ext uri="{FF2B5EF4-FFF2-40B4-BE49-F238E27FC236}">
                <a16:creationId xmlns:a16="http://schemas.microsoft.com/office/drawing/2014/main" id="{5038358B-7EDD-8F07-ECF2-45354330123E}"/>
              </a:ext>
            </a:extLst>
          </p:cNvPr>
          <p:cNvSpPr txBox="1"/>
          <p:nvPr>
            <p:custDataLst>
              <p:tags r:id="rId9"/>
            </p:custDataLst>
          </p:nvPr>
        </p:nvSpPr>
        <p:spPr>
          <a:xfrm>
            <a:off x="2818146" y="4495818"/>
            <a:ext cx="1456392" cy="43088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252000"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1100" b="1" i="0" u="none" strike="noStrike" cap="none" spc="0" normalizeH="0" baseline="0" dirty="0">
                <a:ln>
                  <a:noFill/>
                </a:ln>
                <a:solidFill>
                  <a:srgbClr val="000000"/>
                </a:solidFill>
                <a:effectLst/>
                <a:uFillTx/>
                <a:latin typeface="Arial"/>
                <a:ea typeface="Arial"/>
                <a:cs typeface="Arial"/>
                <a:sym typeface="Arial"/>
              </a:rPr>
              <a:t>VOUS AVEZ </a:t>
            </a:r>
          </a:p>
          <a:p>
            <a:pPr marL="0" marR="0" indent="0" algn="l" defTabSz="914400" rtl="0" fontAlgn="auto" latinLnBrk="1" hangingPunct="0">
              <a:lnSpc>
                <a:spcPct val="100000"/>
              </a:lnSpc>
              <a:spcBef>
                <a:spcPts val="0"/>
              </a:spcBef>
              <a:spcAft>
                <a:spcPts val="0"/>
              </a:spcAft>
              <a:buClrTx/>
              <a:buSzTx/>
              <a:buFontTx/>
              <a:buNone/>
              <a:tabLst/>
            </a:pPr>
            <a:r>
              <a:rPr kumimoji="0" lang="fr-CH" sz="1100" b="1" i="0" u="none" strike="noStrike" cap="none" spc="0" normalizeH="0" baseline="0" dirty="0">
                <a:ln>
                  <a:noFill/>
                </a:ln>
                <a:solidFill>
                  <a:srgbClr val="000000"/>
                </a:solidFill>
                <a:effectLst/>
                <a:uFillTx/>
                <a:latin typeface="Arial"/>
                <a:ea typeface="Arial"/>
                <a:cs typeface="Arial"/>
                <a:sym typeface="Arial"/>
              </a:rPr>
              <a:t>DE LA CHANCE !</a:t>
            </a:r>
            <a:endParaRPr kumimoji="0" lang="fr-FR" sz="1100" b="1" i="0" u="none" strike="noStrike" cap="none" spc="0" normalizeH="0" baseline="0" dirty="0">
              <a:ln>
                <a:noFill/>
              </a:ln>
              <a:solidFill>
                <a:srgbClr val="000000"/>
              </a:solidFill>
              <a:effectLst/>
              <a:uFillTx/>
              <a:latin typeface="Arial"/>
              <a:ea typeface="Arial"/>
              <a:cs typeface="Arial"/>
              <a:sym typeface="Arial"/>
            </a:endParaRPr>
          </a:p>
        </p:txBody>
      </p:sp>
      <p:sp>
        <p:nvSpPr>
          <p:cNvPr id="6" name="ZoneTexte 5">
            <a:extLst>
              <a:ext uri="{FF2B5EF4-FFF2-40B4-BE49-F238E27FC236}">
                <a16:creationId xmlns:a16="http://schemas.microsoft.com/office/drawing/2014/main" id="{73E33F05-B675-E9CB-5140-7FF15C0E0CFF}"/>
              </a:ext>
            </a:extLst>
          </p:cNvPr>
          <p:cNvSpPr txBox="1"/>
          <p:nvPr>
            <p:custDataLst>
              <p:tags r:id="rId10"/>
            </p:custDataLst>
          </p:nvPr>
        </p:nvSpPr>
        <p:spPr>
          <a:xfrm>
            <a:off x="3275856" y="5012583"/>
            <a:ext cx="495575" cy="43088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72000" bIns="45719" numCol="1" spcCol="38100" rtlCol="0" anchor="t">
            <a:spAutoFit/>
          </a:bodyPr>
          <a:lstStyle/>
          <a:p>
            <a:pPr marL="0" marR="0" indent="0" defTabSz="914400" rtl="0" fontAlgn="auto" latinLnBrk="1" hangingPunct="0">
              <a:lnSpc>
                <a:spcPct val="100000"/>
              </a:lnSpc>
              <a:spcBef>
                <a:spcPts val="0"/>
              </a:spcBef>
              <a:spcAft>
                <a:spcPts val="0"/>
              </a:spcAft>
              <a:buClrTx/>
              <a:buSzTx/>
              <a:buFontTx/>
              <a:buNone/>
              <a:tabLst/>
            </a:pPr>
            <a:r>
              <a:rPr kumimoji="0" lang="fr-CH" sz="1100" b="1" i="0" u="none" strike="noStrike" cap="none" spc="0" normalizeH="0" baseline="0" dirty="0">
                <a:ln>
                  <a:noFill/>
                </a:ln>
                <a:solidFill>
                  <a:srgbClr val="000000"/>
                </a:solidFill>
                <a:effectLst/>
                <a:uFillTx/>
                <a:latin typeface="Arial"/>
                <a:ea typeface="Arial"/>
                <a:cs typeface="Arial"/>
                <a:sym typeface="Arial"/>
              </a:rPr>
              <a:t>MOI</a:t>
            </a:r>
          </a:p>
          <a:p>
            <a:pPr marL="0" marR="0" indent="0" defTabSz="914400" rtl="0" fontAlgn="auto" latinLnBrk="1" hangingPunct="0">
              <a:lnSpc>
                <a:spcPct val="100000"/>
              </a:lnSpc>
              <a:spcBef>
                <a:spcPts val="0"/>
              </a:spcBef>
              <a:spcAft>
                <a:spcPts val="0"/>
              </a:spcAft>
              <a:buClrTx/>
              <a:buSzTx/>
              <a:buFontTx/>
              <a:buNone/>
              <a:tabLst/>
            </a:pPr>
            <a:r>
              <a:rPr lang="fr-CH" sz="1100" b="1" dirty="0">
                <a:solidFill>
                  <a:srgbClr val="000000"/>
                </a:solidFill>
                <a:latin typeface="Arial"/>
                <a:ea typeface="Arial"/>
                <a:cs typeface="Arial"/>
                <a:sym typeface="Arial"/>
              </a:rPr>
              <a:t>PAS !</a:t>
            </a:r>
            <a:endParaRPr kumimoji="0" lang="fr-FR" sz="1100" b="1" i="0" u="none" strike="noStrike" cap="none" spc="0" normalizeH="0" baseline="0" dirty="0">
              <a:ln>
                <a:noFill/>
              </a:ln>
              <a:solidFill>
                <a:srgbClr val="000000"/>
              </a:solidFill>
              <a:effectLst/>
              <a:uFillTx/>
              <a:latin typeface="Arial"/>
              <a:ea typeface="Arial"/>
              <a:cs typeface="Arial"/>
              <a:sym typeface="Arial"/>
            </a:endParaRPr>
          </a:p>
        </p:txBody>
      </p:sp>
      <p:sp>
        <p:nvSpPr>
          <p:cNvPr id="7" name="ZoneTexte 6">
            <a:extLst>
              <a:ext uri="{FF2B5EF4-FFF2-40B4-BE49-F238E27FC236}">
                <a16:creationId xmlns:a16="http://schemas.microsoft.com/office/drawing/2014/main" id="{3D3413AB-8F79-F68C-DFEB-DE61F081E75A}"/>
              </a:ext>
            </a:extLst>
          </p:cNvPr>
          <p:cNvSpPr txBox="1"/>
          <p:nvPr>
            <p:custDataLst>
              <p:tags r:id="rId11"/>
            </p:custDataLst>
          </p:nvPr>
        </p:nvSpPr>
        <p:spPr>
          <a:xfrm>
            <a:off x="2808849" y="6420097"/>
            <a:ext cx="1008112" cy="2769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CH" sz="1200" b="1" i="0" u="none" strike="noStrike" cap="none" spc="0" normalizeH="0" baseline="0" dirty="0">
                <a:ln>
                  <a:noFill/>
                </a:ln>
                <a:solidFill>
                  <a:srgbClr val="FF0000"/>
                </a:solidFill>
                <a:effectLst/>
                <a:uFillTx/>
                <a:latin typeface="Arial"/>
                <a:ea typeface="Arial"/>
                <a:cs typeface="Arial"/>
                <a:sym typeface="Arial"/>
              </a:rPr>
              <a:t>IMPÔTS</a:t>
            </a:r>
            <a:endParaRPr kumimoji="0" lang="fr-FR" sz="1200" b="1" i="0" u="none" strike="noStrike" cap="none" spc="0" normalizeH="0" baseline="0" dirty="0">
              <a:ln>
                <a:noFill/>
              </a:ln>
              <a:solidFill>
                <a:srgbClr val="FF0000"/>
              </a:solidFill>
              <a:effectLst/>
              <a:uFillTx/>
              <a:latin typeface="Arial"/>
              <a:ea typeface="Arial"/>
              <a:cs typeface="Arial"/>
              <a:sym typeface="Arial"/>
            </a:endParaRPr>
          </a:p>
        </p:txBody>
      </p:sp>
    </p:spTree>
    <p:extLst>
      <p:ext uri="{BB962C8B-B14F-4D97-AF65-F5344CB8AC3E}">
        <p14:creationId xmlns:p14="http://schemas.microsoft.com/office/powerpoint/2010/main" val="42461713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7"/>
</p:tagLst>
</file>

<file path=ppt/tags/tag105.xml><?xml version="1.0" encoding="utf-8"?>
<p:tagLst xmlns:a="http://schemas.openxmlformats.org/drawingml/2006/main" xmlns:r="http://schemas.openxmlformats.org/officeDocument/2006/relationships" xmlns:p="http://schemas.openxmlformats.org/presentationml/2006/main">
  <p:tag name="NUM" val="8"/>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7"/>
</p:tagLst>
</file>

<file path=ppt/tags/tag124.xml><?xml version="1.0" encoding="utf-8"?>
<p:tagLst xmlns:a="http://schemas.openxmlformats.org/drawingml/2006/main" xmlns:r="http://schemas.openxmlformats.org/officeDocument/2006/relationships" xmlns:p="http://schemas.openxmlformats.org/presentationml/2006/main">
  <p:tag name="NUM" val="8"/>
</p:tagLst>
</file>

<file path=ppt/tags/tag125.xml><?xml version="1.0" encoding="utf-8"?>
<p:tagLst xmlns:a="http://schemas.openxmlformats.org/drawingml/2006/main" xmlns:r="http://schemas.openxmlformats.org/officeDocument/2006/relationships" xmlns:p="http://schemas.openxmlformats.org/presentationml/2006/main">
  <p:tag name="NUM" val="9"/>
</p:tagLst>
</file>

<file path=ppt/tags/tag126.xml><?xml version="1.0" encoding="utf-8"?>
<p:tagLst xmlns:a="http://schemas.openxmlformats.org/drawingml/2006/main" xmlns:r="http://schemas.openxmlformats.org/officeDocument/2006/relationships" xmlns:p="http://schemas.openxmlformats.org/presentationml/2006/main">
  <p:tag name="NUM" val="13"/>
</p:tagLst>
</file>

<file path=ppt/tags/tag127.xml><?xml version="1.0" encoding="utf-8"?>
<p:tagLst xmlns:a="http://schemas.openxmlformats.org/drawingml/2006/main" xmlns:r="http://schemas.openxmlformats.org/officeDocument/2006/relationships" xmlns:p="http://schemas.openxmlformats.org/presentationml/2006/main">
  <p:tag name="NUM" val="14"/>
</p:tagLst>
</file>

<file path=ppt/tags/tag128.xml><?xml version="1.0" encoding="utf-8"?>
<p:tagLst xmlns:a="http://schemas.openxmlformats.org/drawingml/2006/main" xmlns:r="http://schemas.openxmlformats.org/officeDocument/2006/relationships" xmlns:p="http://schemas.openxmlformats.org/presentationml/2006/main">
  <p:tag name="NUM" val="15"/>
</p:tagLst>
</file>

<file path=ppt/tags/tag129.xml><?xml version="1.0" encoding="utf-8"?>
<p:tagLst xmlns:a="http://schemas.openxmlformats.org/drawingml/2006/main" xmlns:r="http://schemas.openxmlformats.org/officeDocument/2006/relationships" xmlns:p="http://schemas.openxmlformats.org/presentationml/2006/main">
  <p:tag name="NUM" val="16"/>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5"/>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5"/>
</p:tagLst>
</file>

<file path=ppt/tags/tag151.xml><?xml version="1.0" encoding="utf-8"?>
<p:tagLst xmlns:a="http://schemas.openxmlformats.org/drawingml/2006/main" xmlns:r="http://schemas.openxmlformats.org/officeDocument/2006/relationships" xmlns:p="http://schemas.openxmlformats.org/presentationml/2006/main">
  <p:tag name="NUM" val="6"/>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5"/>
</p:tagLst>
</file>

<file path=ppt/tags/tag157.xml><?xml version="1.0" encoding="utf-8"?>
<p:tagLst xmlns:a="http://schemas.openxmlformats.org/drawingml/2006/main" xmlns:r="http://schemas.openxmlformats.org/officeDocument/2006/relationships" xmlns:p="http://schemas.openxmlformats.org/presentationml/2006/main">
  <p:tag name="NUM" val="6"/>
</p:tagLst>
</file>

<file path=ppt/tags/tag158.xml><?xml version="1.0" encoding="utf-8"?>
<p:tagLst xmlns:a="http://schemas.openxmlformats.org/drawingml/2006/main" xmlns:r="http://schemas.openxmlformats.org/officeDocument/2006/relationships" xmlns:p="http://schemas.openxmlformats.org/presentationml/2006/main">
  <p:tag name="NUM" val="7"/>
</p:tagLst>
</file>

<file path=ppt/tags/tag159.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9"/>
</p:tagLst>
</file>

<file path=ppt/tags/tag161.xml><?xml version="1.0" encoding="utf-8"?>
<p:tagLst xmlns:a="http://schemas.openxmlformats.org/drawingml/2006/main" xmlns:r="http://schemas.openxmlformats.org/officeDocument/2006/relationships" xmlns:p="http://schemas.openxmlformats.org/presentationml/2006/main">
  <p:tag name="NUM" val="10"/>
</p:tagLst>
</file>

<file path=ppt/tags/tag162.xml><?xml version="1.0" encoding="utf-8"?>
<p:tagLst xmlns:a="http://schemas.openxmlformats.org/drawingml/2006/main" xmlns:r="http://schemas.openxmlformats.org/officeDocument/2006/relationships" xmlns:p="http://schemas.openxmlformats.org/presentationml/2006/main">
  <p:tag name="NUM" val="11"/>
</p:tagLst>
</file>

<file path=ppt/tags/tag163.xml><?xml version="1.0" encoding="utf-8"?>
<p:tagLst xmlns:a="http://schemas.openxmlformats.org/drawingml/2006/main" xmlns:r="http://schemas.openxmlformats.org/officeDocument/2006/relationships" xmlns:p="http://schemas.openxmlformats.org/presentationml/2006/main">
  <p:tag name="NUM" val="12"/>
</p:tagLst>
</file>

<file path=ppt/tags/tag164.xml><?xml version="1.0" encoding="utf-8"?>
<p:tagLst xmlns:a="http://schemas.openxmlformats.org/drawingml/2006/main" xmlns:r="http://schemas.openxmlformats.org/officeDocument/2006/relationships" xmlns:p="http://schemas.openxmlformats.org/presentationml/2006/main">
  <p:tag name="NUM" val="13"/>
</p:tagLst>
</file>

<file path=ppt/tags/tag165.xml><?xml version="1.0" encoding="utf-8"?>
<p:tagLst xmlns:a="http://schemas.openxmlformats.org/drawingml/2006/main" xmlns:r="http://schemas.openxmlformats.org/officeDocument/2006/relationships" xmlns:p="http://schemas.openxmlformats.org/presentationml/2006/main">
  <p:tag name="NUM" val="14"/>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5"/>
</p:tagLst>
</file>

<file path=ppt/tags/tag171.xml><?xml version="1.0" encoding="utf-8"?>
<p:tagLst xmlns:a="http://schemas.openxmlformats.org/drawingml/2006/main" xmlns:r="http://schemas.openxmlformats.org/officeDocument/2006/relationships" xmlns:p="http://schemas.openxmlformats.org/presentationml/2006/main">
  <p:tag name="NUM" val="6"/>
</p:tagLst>
</file>

<file path=ppt/tags/tag172.xml><?xml version="1.0" encoding="utf-8"?>
<p:tagLst xmlns:a="http://schemas.openxmlformats.org/drawingml/2006/main" xmlns:r="http://schemas.openxmlformats.org/officeDocument/2006/relationships" xmlns:p="http://schemas.openxmlformats.org/presentationml/2006/main">
  <p:tag name="NUM" val="7"/>
</p:tagLst>
</file>

<file path=ppt/tags/tag173.xml><?xml version="1.0" encoding="utf-8"?>
<p:tagLst xmlns:a="http://schemas.openxmlformats.org/drawingml/2006/main" xmlns:r="http://schemas.openxmlformats.org/officeDocument/2006/relationships" xmlns:p="http://schemas.openxmlformats.org/presentationml/2006/main">
  <p:tag name="NUM" val="8"/>
</p:tagLst>
</file>

<file path=ppt/tags/tag174.xml><?xml version="1.0" encoding="utf-8"?>
<p:tagLst xmlns:a="http://schemas.openxmlformats.org/drawingml/2006/main" xmlns:r="http://schemas.openxmlformats.org/officeDocument/2006/relationships" xmlns:p="http://schemas.openxmlformats.org/presentationml/2006/main">
  <p:tag name="NUM" val="9"/>
</p:tagLst>
</file>

<file path=ppt/tags/tag175.xml><?xml version="1.0" encoding="utf-8"?>
<p:tagLst xmlns:a="http://schemas.openxmlformats.org/drawingml/2006/main" xmlns:r="http://schemas.openxmlformats.org/officeDocument/2006/relationships" xmlns:p="http://schemas.openxmlformats.org/presentationml/2006/main">
  <p:tag name="NUM" val="10"/>
</p:tagLst>
</file>

<file path=ppt/tags/tag176.xml><?xml version="1.0" encoding="utf-8"?>
<p:tagLst xmlns:a="http://schemas.openxmlformats.org/drawingml/2006/main" xmlns:r="http://schemas.openxmlformats.org/officeDocument/2006/relationships" xmlns:p="http://schemas.openxmlformats.org/presentationml/2006/main">
  <p:tag name="NUM" val="11"/>
</p:tagLst>
</file>

<file path=ppt/tags/tag177.xml><?xml version="1.0" encoding="utf-8"?>
<p:tagLst xmlns:a="http://schemas.openxmlformats.org/drawingml/2006/main" xmlns:r="http://schemas.openxmlformats.org/officeDocument/2006/relationships" xmlns:p="http://schemas.openxmlformats.org/presentationml/2006/main">
  <p:tag name="NUM" val="12"/>
</p:tagLst>
</file>

<file path=ppt/tags/tag178.xml><?xml version="1.0" encoding="utf-8"?>
<p:tagLst xmlns:a="http://schemas.openxmlformats.org/drawingml/2006/main" xmlns:r="http://schemas.openxmlformats.org/officeDocument/2006/relationships" xmlns:p="http://schemas.openxmlformats.org/presentationml/2006/main">
  <p:tag name="NUM" val="13"/>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4"/>
</p:tagLst>
</file>

<file path=ppt/tags/tag183.xml><?xml version="1.0" encoding="utf-8"?>
<p:tagLst xmlns:a="http://schemas.openxmlformats.org/drawingml/2006/main" xmlns:r="http://schemas.openxmlformats.org/officeDocument/2006/relationships" xmlns:p="http://schemas.openxmlformats.org/presentationml/2006/main">
  <p:tag name="NUM" val="5"/>
</p:tagLst>
</file>

<file path=ppt/tags/tag184.xml><?xml version="1.0" encoding="utf-8"?>
<p:tagLst xmlns:a="http://schemas.openxmlformats.org/drawingml/2006/main" xmlns:r="http://schemas.openxmlformats.org/officeDocument/2006/relationships" xmlns:p="http://schemas.openxmlformats.org/presentationml/2006/main">
  <p:tag name="NUM" val="6"/>
</p:tagLst>
</file>

<file path=ppt/tags/tag185.xml><?xml version="1.0" encoding="utf-8"?>
<p:tagLst xmlns:a="http://schemas.openxmlformats.org/drawingml/2006/main" xmlns:r="http://schemas.openxmlformats.org/officeDocument/2006/relationships" xmlns:p="http://schemas.openxmlformats.org/presentationml/2006/main">
  <p:tag name="NUM" val="7"/>
</p:tagLst>
</file>

<file path=ppt/tags/tag186.xml><?xml version="1.0" encoding="utf-8"?>
<p:tagLst xmlns:a="http://schemas.openxmlformats.org/drawingml/2006/main" xmlns:r="http://schemas.openxmlformats.org/officeDocument/2006/relationships" xmlns:p="http://schemas.openxmlformats.org/presentationml/2006/main">
  <p:tag name="NUM" val="8"/>
</p:tagLst>
</file>

<file path=ppt/tags/tag187.xml><?xml version="1.0" encoding="utf-8"?>
<p:tagLst xmlns:a="http://schemas.openxmlformats.org/drawingml/2006/main" xmlns:r="http://schemas.openxmlformats.org/officeDocument/2006/relationships" xmlns:p="http://schemas.openxmlformats.org/presentationml/2006/main">
  <p:tag name="NUM" val="9"/>
</p:tagLst>
</file>

<file path=ppt/tags/tag188.xml><?xml version="1.0" encoding="utf-8"?>
<p:tagLst xmlns:a="http://schemas.openxmlformats.org/drawingml/2006/main" xmlns:r="http://schemas.openxmlformats.org/officeDocument/2006/relationships" xmlns:p="http://schemas.openxmlformats.org/presentationml/2006/main">
  <p:tag name="NUM" val="10"/>
</p:tagLst>
</file>

<file path=ppt/tags/tag189.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190.xml><?xml version="1.0" encoding="utf-8"?>
<p:tagLst xmlns:a="http://schemas.openxmlformats.org/drawingml/2006/main" xmlns:r="http://schemas.openxmlformats.org/officeDocument/2006/relationships" xmlns:p="http://schemas.openxmlformats.org/presentationml/2006/main">
  <p:tag name="NUM" val="12"/>
</p:tagLst>
</file>

<file path=ppt/tags/tag191.xml><?xml version="1.0" encoding="utf-8"?>
<p:tagLst xmlns:a="http://schemas.openxmlformats.org/drawingml/2006/main" xmlns:r="http://schemas.openxmlformats.org/officeDocument/2006/relationships" xmlns:p="http://schemas.openxmlformats.org/presentationml/2006/main">
  <p:tag name="NUM" val="13"/>
</p:tagLst>
</file>

<file path=ppt/tags/tag192.xml><?xml version="1.0" encoding="utf-8"?>
<p:tagLst xmlns:a="http://schemas.openxmlformats.org/drawingml/2006/main" xmlns:r="http://schemas.openxmlformats.org/officeDocument/2006/relationships" xmlns:p="http://schemas.openxmlformats.org/presentationml/2006/main">
  <p:tag name="NUM" val="14"/>
</p:tagLst>
</file>

<file path=ppt/tags/tag193.xml><?xml version="1.0" encoding="utf-8"?>
<p:tagLst xmlns:a="http://schemas.openxmlformats.org/drawingml/2006/main" xmlns:r="http://schemas.openxmlformats.org/officeDocument/2006/relationships" xmlns:p="http://schemas.openxmlformats.org/presentationml/2006/main">
  <p:tag name="NUM" val="15"/>
</p:tagLst>
</file>

<file path=ppt/tags/tag194.xml><?xml version="1.0" encoding="utf-8"?>
<p:tagLst xmlns:a="http://schemas.openxmlformats.org/drawingml/2006/main" xmlns:r="http://schemas.openxmlformats.org/officeDocument/2006/relationships" xmlns:p="http://schemas.openxmlformats.org/presentationml/2006/main">
  <p:tag name="NUM" val="16"/>
</p:tagLst>
</file>

<file path=ppt/tags/tag195.xml><?xml version="1.0" encoding="utf-8"?>
<p:tagLst xmlns:a="http://schemas.openxmlformats.org/drawingml/2006/main" xmlns:r="http://schemas.openxmlformats.org/officeDocument/2006/relationships" xmlns:p="http://schemas.openxmlformats.org/presentationml/2006/main">
  <p:tag name="NUM" val="17"/>
</p:tagLst>
</file>

<file path=ppt/tags/tag196.xml><?xml version="1.0" encoding="utf-8"?>
<p:tagLst xmlns:a="http://schemas.openxmlformats.org/drawingml/2006/main" xmlns:r="http://schemas.openxmlformats.org/officeDocument/2006/relationships" xmlns:p="http://schemas.openxmlformats.org/presentationml/2006/main">
  <p:tag name="NUM" val="18"/>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00.xml><?xml version="1.0" encoding="utf-8"?>
<p:tagLst xmlns:a="http://schemas.openxmlformats.org/drawingml/2006/main" xmlns:r="http://schemas.openxmlformats.org/officeDocument/2006/relationships" xmlns:p="http://schemas.openxmlformats.org/presentationml/2006/main">
  <p:tag name="NUM" val="4"/>
</p:tagLst>
</file>

<file path=ppt/tags/tag201.xml><?xml version="1.0" encoding="utf-8"?>
<p:tagLst xmlns:a="http://schemas.openxmlformats.org/drawingml/2006/main" xmlns:r="http://schemas.openxmlformats.org/officeDocument/2006/relationships" xmlns:p="http://schemas.openxmlformats.org/presentationml/2006/main">
  <p:tag name="NUM" val="5"/>
</p:tagLst>
</file>

<file path=ppt/tags/tag202.xml><?xml version="1.0" encoding="utf-8"?>
<p:tagLst xmlns:a="http://schemas.openxmlformats.org/drawingml/2006/main" xmlns:r="http://schemas.openxmlformats.org/officeDocument/2006/relationships" xmlns:p="http://schemas.openxmlformats.org/presentationml/2006/main">
  <p:tag name="NUM" val="6"/>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3"/>
</p:tagLst>
</file>

<file path=ppt/tags/tag206.xml><?xml version="1.0" encoding="utf-8"?>
<p:tagLst xmlns:a="http://schemas.openxmlformats.org/drawingml/2006/main" xmlns:r="http://schemas.openxmlformats.org/officeDocument/2006/relationships" xmlns:p="http://schemas.openxmlformats.org/presentationml/2006/main">
  <p:tag name="NUM" val="4"/>
</p:tagLst>
</file>

<file path=ppt/tags/tag207.xml><?xml version="1.0" encoding="utf-8"?>
<p:tagLst xmlns:a="http://schemas.openxmlformats.org/drawingml/2006/main" xmlns:r="http://schemas.openxmlformats.org/officeDocument/2006/relationships" xmlns:p="http://schemas.openxmlformats.org/presentationml/2006/main">
  <p:tag name="NUM" val="5"/>
</p:tagLst>
</file>

<file path=ppt/tags/tag208.xml><?xml version="1.0" encoding="utf-8"?>
<p:tagLst xmlns:a="http://schemas.openxmlformats.org/drawingml/2006/main" xmlns:r="http://schemas.openxmlformats.org/officeDocument/2006/relationships" xmlns:p="http://schemas.openxmlformats.org/presentationml/2006/main">
  <p:tag name="NUM" val="6"/>
</p:tagLst>
</file>

<file path=ppt/tags/tag209.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10.xml><?xml version="1.0" encoding="utf-8"?>
<p:tagLst xmlns:a="http://schemas.openxmlformats.org/drawingml/2006/main" xmlns:r="http://schemas.openxmlformats.org/officeDocument/2006/relationships" xmlns:p="http://schemas.openxmlformats.org/presentationml/2006/main">
  <p:tag name="NUM" val="2"/>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4"/>
</p:tagLst>
</file>

<file path=ppt/tags/tag213.xml><?xml version="1.0" encoding="utf-8"?>
<p:tagLst xmlns:a="http://schemas.openxmlformats.org/drawingml/2006/main" xmlns:r="http://schemas.openxmlformats.org/officeDocument/2006/relationships" xmlns:p="http://schemas.openxmlformats.org/presentationml/2006/main">
  <p:tag name="NUM" val="5"/>
</p:tagLst>
</file>

<file path=ppt/tags/tag214.xml><?xml version="1.0" encoding="utf-8"?>
<p:tagLst xmlns:a="http://schemas.openxmlformats.org/drawingml/2006/main" xmlns:r="http://schemas.openxmlformats.org/officeDocument/2006/relationships" xmlns:p="http://schemas.openxmlformats.org/presentationml/2006/main">
  <p:tag name="NUM" val="6"/>
</p:tagLst>
</file>

<file path=ppt/tags/tag215.xml><?xml version="1.0" encoding="utf-8"?>
<p:tagLst xmlns:a="http://schemas.openxmlformats.org/drawingml/2006/main" xmlns:r="http://schemas.openxmlformats.org/officeDocument/2006/relationships" xmlns:p="http://schemas.openxmlformats.org/presentationml/2006/main">
  <p:tag name="NUM" val="7"/>
</p:tagLst>
</file>

<file path=ppt/tags/tag216.xml><?xml version="1.0" encoding="utf-8"?>
<p:tagLst xmlns:a="http://schemas.openxmlformats.org/drawingml/2006/main" xmlns:r="http://schemas.openxmlformats.org/officeDocument/2006/relationships" xmlns:p="http://schemas.openxmlformats.org/presentationml/2006/main">
  <p:tag name="NUM" val="8"/>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20.xml><?xml version="1.0" encoding="utf-8"?>
<p:tagLst xmlns:a="http://schemas.openxmlformats.org/drawingml/2006/main" xmlns:r="http://schemas.openxmlformats.org/officeDocument/2006/relationships" xmlns:p="http://schemas.openxmlformats.org/presentationml/2006/main">
  <p:tag name="NUM" val="4"/>
</p:tagLst>
</file>

<file path=ppt/tags/tag221.xml><?xml version="1.0" encoding="utf-8"?>
<p:tagLst xmlns:a="http://schemas.openxmlformats.org/drawingml/2006/main" xmlns:r="http://schemas.openxmlformats.org/officeDocument/2006/relationships" xmlns:p="http://schemas.openxmlformats.org/presentationml/2006/main">
  <p:tag name="NUM" val="5"/>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4"/>
</p:tagLst>
</file>

<file path=ppt/tags/tag226.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0"/>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8"/>
</p:tagLst>
</file>

<file path=ppt/tags/tag51.xml><?xml version="1.0" encoding="utf-8"?>
<p:tagLst xmlns:a="http://schemas.openxmlformats.org/drawingml/2006/main" xmlns:r="http://schemas.openxmlformats.org/officeDocument/2006/relationships" xmlns:p="http://schemas.openxmlformats.org/presentationml/2006/main">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10"/>
</p:tagLst>
</file>

<file path=ppt/tags/tag53.xml><?xml version="1.0" encoding="utf-8"?>
<p:tagLst xmlns:a="http://schemas.openxmlformats.org/drawingml/2006/main" xmlns:r="http://schemas.openxmlformats.org/officeDocument/2006/relationships" xmlns:p="http://schemas.openxmlformats.org/presentationml/2006/main">
  <p:tag name="NUM" val="11"/>
</p:tagLst>
</file>

<file path=ppt/tags/tag54.xml><?xml version="1.0" encoding="utf-8"?>
<p:tagLst xmlns:a="http://schemas.openxmlformats.org/drawingml/2006/main" xmlns:r="http://schemas.openxmlformats.org/officeDocument/2006/relationships" xmlns:p="http://schemas.openxmlformats.org/presentationml/2006/main">
  <p:tag name="NUM" val="12"/>
</p:tagLst>
</file>

<file path=ppt/tags/tag55.xml><?xml version="1.0" encoding="utf-8"?>
<p:tagLst xmlns:a="http://schemas.openxmlformats.org/drawingml/2006/main" xmlns:r="http://schemas.openxmlformats.org/officeDocument/2006/relationships" xmlns:p="http://schemas.openxmlformats.org/presentationml/2006/main">
  <p:tag name="NUM" val="13"/>
</p:tagLst>
</file>

<file path=ppt/tags/tag56.xml><?xml version="1.0" encoding="utf-8"?>
<p:tagLst xmlns:a="http://schemas.openxmlformats.org/drawingml/2006/main" xmlns:r="http://schemas.openxmlformats.org/officeDocument/2006/relationships" xmlns:p="http://schemas.openxmlformats.org/presentationml/2006/main">
  <p:tag name="NUM" val="1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8"/>
</p:tagLst>
</file>

<file path=ppt/tags/tag64.xml><?xml version="1.0" encoding="utf-8"?>
<p:tagLst xmlns:a="http://schemas.openxmlformats.org/drawingml/2006/main" xmlns:r="http://schemas.openxmlformats.org/officeDocument/2006/relationships" xmlns:p="http://schemas.openxmlformats.org/presentationml/2006/main">
  <p:tag name="NUM" val="9"/>
</p:tagLst>
</file>

<file path=ppt/tags/tag65.xml><?xml version="1.0" encoding="utf-8"?>
<p:tagLst xmlns:a="http://schemas.openxmlformats.org/drawingml/2006/main" xmlns:r="http://schemas.openxmlformats.org/officeDocument/2006/relationships" xmlns:p="http://schemas.openxmlformats.org/presentationml/2006/main">
  <p:tag name="NUM" val="10"/>
</p:tagLst>
</file>

<file path=ppt/tags/tag66.xml><?xml version="1.0" encoding="utf-8"?>
<p:tagLst xmlns:a="http://schemas.openxmlformats.org/drawingml/2006/main" xmlns:r="http://schemas.openxmlformats.org/officeDocument/2006/relationships" xmlns:p="http://schemas.openxmlformats.org/presentationml/2006/main">
  <p:tag name="NUM" val="11"/>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7"/>
</p:tagLst>
</file>

<file path=ppt/tags/tag85.xml><?xml version="1.0" encoding="utf-8"?>
<p:tagLst xmlns:a="http://schemas.openxmlformats.org/drawingml/2006/main" xmlns:r="http://schemas.openxmlformats.org/officeDocument/2006/relationships" xmlns:p="http://schemas.openxmlformats.org/presentationml/2006/main">
  <p:tag name="NUM" val="8"/>
</p:tagLst>
</file>

<file path=ppt/tags/tag86.xml><?xml version="1.0" encoding="utf-8"?>
<p:tagLst xmlns:a="http://schemas.openxmlformats.org/drawingml/2006/main" xmlns:r="http://schemas.openxmlformats.org/officeDocument/2006/relationships" xmlns:p="http://schemas.openxmlformats.org/presentationml/2006/main">
  <p:tag name="NUM" val="9"/>
</p:tagLst>
</file>

<file path=ppt/tags/tag87.xml><?xml version="1.0" encoding="utf-8"?>
<p:tagLst xmlns:a="http://schemas.openxmlformats.org/drawingml/2006/main" xmlns:r="http://schemas.openxmlformats.org/officeDocument/2006/relationships" xmlns:p="http://schemas.openxmlformats.org/presentationml/2006/main">
  <p:tag name="NUM" val="10"/>
</p:tagLst>
</file>

<file path=ppt/tags/tag88.xml><?xml version="1.0" encoding="utf-8"?>
<p:tagLst xmlns:a="http://schemas.openxmlformats.org/drawingml/2006/main" xmlns:r="http://schemas.openxmlformats.org/officeDocument/2006/relationships" xmlns:p="http://schemas.openxmlformats.org/presentationml/2006/main">
  <p:tag name="NUM" val="11"/>
</p:tagLst>
</file>

<file path=ppt/tags/tag89.xml><?xml version="1.0" encoding="utf-8"?>
<p:tagLst xmlns:a="http://schemas.openxmlformats.org/drawingml/2006/main" xmlns:r="http://schemas.openxmlformats.org/officeDocument/2006/relationships" xmlns:p="http://schemas.openxmlformats.org/presentationml/2006/main">
  <p:tag name="NUM" val="12"/>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3"/>
</p:tagLst>
</file>

<file path=ppt/tags/tag91.xml><?xml version="1.0" encoding="utf-8"?>
<p:tagLst xmlns:a="http://schemas.openxmlformats.org/drawingml/2006/main" xmlns:r="http://schemas.openxmlformats.org/officeDocument/2006/relationships" xmlns:p="http://schemas.openxmlformats.org/presentationml/2006/main">
  <p:tag name="NUM" val="14"/>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Stadt Zürich">
  <a:themeElements>
    <a:clrScheme name="Stadt Zuerich">
      <a:dk1>
        <a:sysClr val="windowText" lastClr="000000"/>
      </a:dk1>
      <a:lt1>
        <a:sysClr val="window" lastClr="FFFFFF"/>
      </a:lt1>
      <a:dk2>
        <a:srgbClr val="1F497D"/>
      </a:dk2>
      <a:lt2>
        <a:srgbClr val="EEECE1"/>
      </a:lt2>
      <a:accent1>
        <a:srgbClr val="0063BE"/>
      </a:accent1>
      <a:accent2>
        <a:srgbClr val="FF0000"/>
      </a:accent2>
      <a:accent3>
        <a:srgbClr val="00FF00"/>
      </a:accent3>
      <a:accent4>
        <a:srgbClr val="008000"/>
      </a:accent4>
      <a:accent5>
        <a:srgbClr val="9999FF"/>
      </a:accent5>
      <a:accent6>
        <a:srgbClr val="FFFF00"/>
      </a:accent6>
      <a:hlink>
        <a:srgbClr val="0000BF"/>
      </a:hlink>
      <a:folHlink>
        <a:srgbClr val="800080"/>
      </a:folHlink>
    </a:clrScheme>
    <a:fontScheme name="Stadt Zueric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id="{ADBEC7D5-361B-4E02-8A7A-A4E3A1B84671}" vid="{8678A3D0-E9BB-4C1A-9DC6-2246BC8E174E}"/>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c45dfc26-edbc-44f1-bd07-a2e94e5890ce}" enabled="1" method="Standard" siteId="{815d4e96-e3a0-41eb-9183-2fea315f3277}" contentBits="0" removed="0"/>
</clbl:labelList>
</file>

<file path=docProps/app.xml><?xml version="1.0" encoding="utf-8"?>
<Properties xmlns="http://schemas.openxmlformats.org/officeDocument/2006/extended-properties" xmlns:vt="http://schemas.openxmlformats.org/officeDocument/2006/docPropsVTypes">
  <Template>blank</Template>
  <TotalTime>0</TotalTime>
  <Words>4108</Words>
  <Application>Microsoft Office PowerPoint</Application>
  <PresentationFormat>Bildschirmpräsentation (4:3)</PresentationFormat>
  <Paragraphs>474</Paragraphs>
  <Slides>27</Slides>
  <Notes>27</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27</vt:i4>
      </vt:variant>
    </vt:vector>
  </HeadingPairs>
  <TitlesOfParts>
    <vt:vector size="34" baseType="lpstr">
      <vt:lpstr>ADLaM Display</vt:lpstr>
      <vt:lpstr>Arial</vt:lpstr>
      <vt:lpstr>Calibri</vt:lpstr>
      <vt:lpstr>Helvetica Neue</vt:lpstr>
      <vt:lpstr>Wingdings</vt:lpstr>
      <vt:lpstr>Stadt Zürich</vt:lpstr>
      <vt:lpstr>Default</vt:lpstr>
      <vt:lpstr>L’imposition individuelle  une appréciation vue du «front office»  Moritz Jäggi Directeur de l’administration des impôts de la ville de Berne</vt:lpstr>
      <vt:lpstr>Pénalisation fiscale du mariage</vt:lpstr>
      <vt:lpstr>Pénalisation fiscale du mariage</vt:lpstr>
      <vt:lpstr>Pénalisation fiscale du mariage</vt:lpstr>
      <vt:lpstr>L’imposition individuelle, la solution?</vt:lpstr>
      <vt:lpstr>L’imposition individuelle, la solution?</vt:lpstr>
      <vt:lpstr>On aime se marier</vt:lpstr>
      <vt:lpstr>Charge supplémentaire pour les contribuables</vt:lpstr>
      <vt:lpstr>Charge supplémentaire  pour l’administration &amp; la justice</vt:lpstr>
      <vt:lpstr>Résolution vs. déplacement des problèmes</vt:lpstr>
      <vt:lpstr>Résolution vs. déplacement des problèmes</vt:lpstr>
      <vt:lpstr>Répartition de ce qui a été (jusqu'à présent) évalué ensemble sur le plan fiscal</vt:lpstr>
      <vt:lpstr>Répartition de ce qui a été (jusqu'à présent) évalué ensemble sur le plan fiscal</vt:lpstr>
      <vt:lpstr>Exemple d’un cycle de vie</vt:lpstr>
      <vt:lpstr>Exemple d’un cycle de vie</vt:lpstr>
      <vt:lpstr>Effet des déductions</vt:lpstr>
      <vt:lpstr>Effet des déductions</vt:lpstr>
      <vt:lpstr>Effet des déductions</vt:lpstr>
      <vt:lpstr>Effet des déductions</vt:lpstr>
      <vt:lpstr>Incitations à l'emploi  ?</vt:lpstr>
      <vt:lpstr>Incitation à l'emploi  ?</vt:lpstr>
      <vt:lpstr>Incitations  à l'emploi  ?</vt:lpstr>
      <vt:lpstr>Coûts de mise en œuvre élevés</vt:lpstr>
      <vt:lpstr>Effets secondaires – de nombreuses questions en suspens</vt:lpstr>
      <vt:lpstr>Conclusion</vt:lpstr>
      <vt:lpstr>Conclusion</vt:lpstr>
      <vt:lpstr>www.steuerkonferenz-staedte.ch</vt:lpstr>
    </vt:vector>
  </TitlesOfParts>
  <Company>Stadt Zürich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Jahresbericht des Präsidenten</dc:title>
  <dc:creator>Bruno Fässler (sstFAB)</dc:creator>
  <cp:lastModifiedBy>Jäggi Moritz, FPI STV</cp:lastModifiedBy>
  <cp:revision>122</cp:revision>
  <cp:lastPrinted>2025-06-04T05:32:38Z</cp:lastPrinted>
  <dcterms:created xsi:type="dcterms:W3CDTF">2021-08-16T04:25:29Z</dcterms:created>
  <dcterms:modified xsi:type="dcterms:W3CDTF">2025-06-04T11:47:49Z</dcterms:modified>
</cp:coreProperties>
</file>