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9" r:id="rId5"/>
    <p:sldId id="266" r:id="rId6"/>
    <p:sldId id="270" r:id="rId7"/>
    <p:sldId id="272" r:id="rId8"/>
    <p:sldId id="261" r:id="rId9"/>
    <p:sldId id="271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err="1"/>
              <a:t>Etre</a:t>
            </a:r>
            <a:r>
              <a:rPr lang="fr-CH" dirty="0"/>
              <a:t> en âge AVS dans le Jura bernois:</a:t>
            </a:r>
            <a:br>
              <a:rPr lang="fr-CH" dirty="0"/>
            </a:br>
            <a:r>
              <a:rPr lang="fr-CH" dirty="0"/>
              <a:t>Actualité et enjeux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4050832"/>
            <a:ext cx="7766936" cy="2241683"/>
          </a:xfrm>
        </p:spPr>
        <p:txBody>
          <a:bodyPr>
            <a:normAutofit fontScale="85000" lnSpcReduction="20000"/>
          </a:bodyPr>
          <a:lstStyle/>
          <a:p>
            <a:endParaRPr lang="fr-CH" dirty="0"/>
          </a:p>
          <a:p>
            <a:r>
              <a:rPr lang="fr-CH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fr-CH" baseline="300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fr-CH" dirty="0">
                <a:solidFill>
                  <a:schemeClr val="accent1">
                    <a:lumMod val="75000"/>
                  </a:schemeClr>
                </a:solidFill>
              </a:rPr>
              <a:t> Rencontre des Agences AVS du Jura bernois à Court</a:t>
            </a:r>
          </a:p>
          <a:p>
            <a:r>
              <a:rPr lang="fr-CH" dirty="0">
                <a:solidFill>
                  <a:schemeClr val="accent1">
                    <a:lumMod val="75000"/>
                  </a:schemeClr>
                </a:solidFill>
              </a:rPr>
              <a:t>JEUDI 5 JUIN 2025</a:t>
            </a:r>
          </a:p>
          <a:p>
            <a:endParaRPr lang="fr-CH" dirty="0"/>
          </a:p>
          <a:p>
            <a:r>
              <a:rPr lang="fr-CH" dirty="0"/>
              <a:t>Présentation de M. Gérard Bonvallat</a:t>
            </a:r>
          </a:p>
          <a:p>
            <a:r>
              <a:rPr lang="fr-CH" dirty="0"/>
              <a:t>Directeur adjoint de Pro Senectute Arc Jurassien </a:t>
            </a:r>
          </a:p>
          <a:p>
            <a:r>
              <a:rPr lang="fr-CH" dirty="0"/>
              <a:t>et Coordinateur de la Commission Politique du 3</a:t>
            </a:r>
            <a:r>
              <a:rPr lang="fr-CH" baseline="30000" dirty="0"/>
              <a:t>e</a:t>
            </a:r>
            <a:r>
              <a:rPr lang="fr-CH" dirty="0"/>
              <a:t> Age du Jura bernois (COP3) </a:t>
            </a:r>
          </a:p>
        </p:txBody>
      </p:sp>
    </p:spTree>
    <p:extLst>
      <p:ext uri="{BB962C8B-B14F-4D97-AF65-F5344CB8AC3E}">
        <p14:creationId xmlns:p14="http://schemas.microsoft.com/office/powerpoint/2010/main" val="1772499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Vers une vision intergénérationnelle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  <a:p>
            <a:r>
              <a:rPr lang="fr-CH" sz="2400" dirty="0"/>
              <a:t>Mise en lien des différentes générations</a:t>
            </a:r>
          </a:p>
          <a:p>
            <a:endParaRPr lang="fr-CH" sz="2400" dirty="0"/>
          </a:p>
          <a:p>
            <a:endParaRPr lang="fr-CH" sz="2400" dirty="0"/>
          </a:p>
          <a:p>
            <a:r>
              <a:rPr lang="fr-CH" sz="2400" dirty="0"/>
              <a:t>Promotion des solidarités au sein de la population</a:t>
            </a:r>
          </a:p>
        </p:txBody>
      </p:sp>
    </p:spTree>
    <p:extLst>
      <p:ext uri="{BB962C8B-B14F-4D97-AF65-F5344CB8AC3E}">
        <p14:creationId xmlns:p14="http://schemas.microsoft.com/office/powerpoint/2010/main" val="357807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Questions ? Remarques ?</a:t>
            </a:r>
          </a:p>
        </p:txBody>
      </p:sp>
      <p:pic>
        <p:nvPicPr>
          <p:cNvPr id="8" name="Image 7" descr="Text Photography Question Interrogation Communication Stock Transparent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182" y="1581325"/>
            <a:ext cx="3734542" cy="509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836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9840" y="608191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sz="2400" i="1" dirty="0"/>
              <a:t>Et toujours à disposition pour d’éventuelles questions ou compléments d’information</a:t>
            </a:r>
          </a:p>
          <a:p>
            <a:pPr marL="0" indent="0">
              <a:buNone/>
            </a:pPr>
            <a:endParaRPr lang="fr-CH" sz="2400" i="1" dirty="0"/>
          </a:p>
          <a:p>
            <a:pPr marL="0" indent="0">
              <a:buNone/>
            </a:pPr>
            <a:r>
              <a:rPr lang="fr-CH" sz="2400" i="1" dirty="0"/>
              <a:t>Merci de votre attention</a:t>
            </a:r>
          </a:p>
          <a:p>
            <a:pPr marL="0" indent="0">
              <a:buNone/>
            </a:pPr>
            <a:endParaRPr lang="fr-CH" sz="2400" i="1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pic>
        <p:nvPicPr>
          <p:cNvPr id="5" name="Picture 4" descr="https://arcjurassien.prosenectute.ch/dam/jcr:b1044539-260c-43fa-a245-314a0e11fa74/Gerard%20Bonvall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767" y="4051817"/>
            <a:ext cx="1648991" cy="164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platzhalter 3">
            <a:extLst>
              <a:ext uri="{FF2B5EF4-FFF2-40B4-BE49-F238E27FC236}">
                <a16:creationId xmlns:a16="http://schemas.microsoft.com/office/drawing/2014/main" id="{4E2608C8-B9C8-41A0-813D-4BD3F3A7C4EF}"/>
              </a:ext>
            </a:extLst>
          </p:cNvPr>
          <p:cNvSpPr txBox="1">
            <a:spLocks/>
          </p:cNvSpPr>
          <p:nvPr/>
        </p:nvSpPr>
        <p:spPr>
          <a:xfrm>
            <a:off x="4677000" y="4300650"/>
            <a:ext cx="4739716" cy="1354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9875" indent="-269875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17550" indent="-26035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65225" indent="-250825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12900" indent="-24130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60575" indent="-231775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20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fr-CH" sz="1800" b="0" dirty="0">
                <a:solidFill>
                  <a:schemeClr val="accent2">
                    <a:lumMod val="75000"/>
                  </a:schemeClr>
                </a:solidFill>
                <a:latin typeface="Verdana"/>
                <a:ea typeface="+mn-ea"/>
                <a:cs typeface="+mn-cs"/>
              </a:rPr>
              <a:t>Gérard Bonvallat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CH" sz="1600" b="0" dirty="0">
                <a:solidFill>
                  <a:schemeClr val="accent2">
                    <a:lumMod val="75000"/>
                  </a:schemeClr>
                </a:solidFill>
                <a:latin typeface="Verdana"/>
                <a:ea typeface="+mn-ea"/>
                <a:cs typeface="+mn-cs"/>
              </a:rPr>
              <a:t>Ch. de la Forge 1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CH" sz="1600" b="0" dirty="0">
                <a:solidFill>
                  <a:schemeClr val="accent2">
                    <a:lumMod val="75000"/>
                  </a:schemeClr>
                </a:solidFill>
                <a:latin typeface="Verdana"/>
                <a:ea typeface="+mn-ea"/>
                <a:cs typeface="+mn-cs"/>
              </a:rPr>
              <a:t>2710 Tavannes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CH" sz="1600" b="0" dirty="0">
                <a:solidFill>
                  <a:schemeClr val="accent2">
                    <a:lumMod val="75000"/>
                  </a:schemeClr>
                </a:solidFill>
                <a:latin typeface="Verdana"/>
                <a:ea typeface="+mn-ea"/>
                <a:cs typeface="+mn-cs"/>
              </a:rPr>
              <a:t>Tél.: 032 886 83 80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r-CH" sz="1600" b="0" dirty="0">
                <a:solidFill>
                  <a:schemeClr val="accent2">
                    <a:lumMod val="75000"/>
                  </a:schemeClr>
                </a:solidFill>
                <a:latin typeface="Verdana"/>
                <a:ea typeface="+mn-ea"/>
                <a:cs typeface="+mn-cs"/>
              </a:rPr>
              <a:t>gerard.bonvallat@ne.ch</a:t>
            </a:r>
          </a:p>
        </p:txBody>
      </p:sp>
    </p:spTree>
    <p:extLst>
      <p:ext uri="{BB962C8B-B14F-4D97-AF65-F5344CB8AC3E}">
        <p14:creationId xmlns:p14="http://schemas.microsoft.com/office/powerpoint/2010/main" val="367586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Canevas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Mots d’introduction</a:t>
            </a:r>
          </a:p>
          <a:p>
            <a:r>
              <a:rPr lang="fr-CH" dirty="0"/>
              <a:t>Qu’est-ce que la Commission Politique du 3</a:t>
            </a:r>
            <a:r>
              <a:rPr lang="fr-CH" baseline="30000" dirty="0"/>
              <a:t>e</a:t>
            </a:r>
            <a:r>
              <a:rPr lang="fr-CH" dirty="0"/>
              <a:t> Âge du Jura bernois (COP3) et quel est son mandat</a:t>
            </a:r>
          </a:p>
          <a:p>
            <a:r>
              <a:rPr lang="fr-CH" dirty="0"/>
              <a:t>Quels enjeux pour nos aînés?</a:t>
            </a:r>
          </a:p>
          <a:p>
            <a:r>
              <a:rPr lang="fr-CH" dirty="0"/>
              <a:t>Importance du travail en réseau</a:t>
            </a:r>
          </a:p>
          <a:p>
            <a:r>
              <a:rPr lang="fr-CH" dirty="0"/>
              <a:t>Vers une vision intergénérationnelle ?</a:t>
            </a:r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9451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Mot d’introduction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Plusieurs casquettes</a:t>
            </a:r>
          </a:p>
          <a:p>
            <a:endParaRPr lang="fr-CH" dirty="0"/>
          </a:p>
          <a:p>
            <a:pPr lvl="2"/>
            <a:r>
              <a:rPr lang="fr-CH" sz="1800" dirty="0"/>
              <a:t>Directeur adjoint de Pro Senectute Arc Jurassien (PSAJ)</a:t>
            </a:r>
          </a:p>
          <a:p>
            <a:pPr lvl="2"/>
            <a:endParaRPr lang="fr-CH" sz="1800" dirty="0"/>
          </a:p>
          <a:p>
            <a:pPr lvl="2"/>
            <a:r>
              <a:rPr lang="fr-CH" sz="1800" dirty="0"/>
              <a:t>Responsable de la Consultation Sociale de PSAJ</a:t>
            </a:r>
          </a:p>
          <a:p>
            <a:pPr lvl="2"/>
            <a:endParaRPr lang="fr-CH" sz="1800" dirty="0"/>
          </a:p>
          <a:p>
            <a:pPr lvl="2"/>
            <a:r>
              <a:rPr lang="fr-CH" sz="1800" dirty="0"/>
              <a:t>Coordinateur de la Commission Politique du 3</a:t>
            </a:r>
            <a:r>
              <a:rPr lang="fr-CH" sz="1800" baseline="30000" dirty="0"/>
              <a:t>e</a:t>
            </a:r>
            <a:r>
              <a:rPr lang="fr-CH" sz="1800" dirty="0"/>
              <a:t> </a:t>
            </a:r>
            <a:r>
              <a:rPr lang="fr-CH" sz="1800" dirty="0" err="1"/>
              <a:t>àge</a:t>
            </a:r>
            <a:endParaRPr lang="fr-CH" sz="1800" dirty="0"/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11759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Mandat de la COP3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H" b="1" dirty="0"/>
              <a:t>D’un point de vue politique… </a:t>
            </a:r>
          </a:p>
          <a:p>
            <a:endParaRPr lang="fr-CH" dirty="0"/>
          </a:p>
          <a:p>
            <a:pPr lvl="1"/>
            <a:r>
              <a:rPr lang="fr-CH" sz="2000" dirty="0"/>
              <a:t>être l’interlocutrice des institutions et des communes pour toutes les questions concernant la politique du 3</a:t>
            </a:r>
            <a:r>
              <a:rPr lang="fr-CH" sz="2000" baseline="30000" dirty="0"/>
              <a:t>e</a:t>
            </a:r>
            <a:r>
              <a:rPr lang="fr-CH" sz="2000" dirty="0"/>
              <a:t> âge </a:t>
            </a:r>
          </a:p>
          <a:p>
            <a:pPr lvl="1"/>
            <a:r>
              <a:rPr lang="fr-CH" altLang="fr-FR" sz="2000" dirty="0"/>
              <a:t> proposer, coordonner ou réaliser, des projets régionaux en lien avec le 3</a:t>
            </a:r>
            <a:r>
              <a:rPr lang="fr-CH" altLang="fr-FR" sz="2000" baseline="30000" dirty="0"/>
              <a:t>e</a:t>
            </a:r>
            <a:r>
              <a:rPr lang="fr-CH" altLang="fr-FR" sz="2000" dirty="0"/>
              <a:t> âge (associations d’aînés)</a:t>
            </a:r>
            <a:endParaRPr lang="fr-CH" altLang="fr-FR" sz="1800" dirty="0"/>
          </a:p>
          <a:p>
            <a:pPr lvl="1"/>
            <a:r>
              <a:rPr lang="fr-CH" altLang="fr-FR" sz="2000" dirty="0"/>
              <a:t> organiser chaque année un forum à l’attention des communes de notre région (</a:t>
            </a:r>
            <a:r>
              <a:rPr lang="fr-CH" altLang="fr-FR" sz="2000" b="1" i="1" dirty="0">
                <a:solidFill>
                  <a:schemeClr val="accent2">
                    <a:lumMod val="75000"/>
                  </a:schemeClr>
                </a:solidFill>
              </a:rPr>
              <a:t>thème du 30 octobre 2025: proches aidants</a:t>
            </a:r>
            <a:r>
              <a:rPr lang="fr-CH" altLang="fr-FR" sz="2000" dirty="0"/>
              <a:t>)</a:t>
            </a:r>
          </a:p>
          <a:p>
            <a:pPr marL="457200" lvl="1" indent="0">
              <a:buNone/>
            </a:pPr>
            <a:endParaRPr lang="fr-CH" sz="2000" b="1" dirty="0"/>
          </a:p>
          <a:p>
            <a:pPr marL="457200" lvl="1" indent="0">
              <a:buNone/>
            </a:pPr>
            <a:r>
              <a:rPr lang="fr-CH" sz="2000" b="1" dirty="0">
                <a:sym typeface="Wingdings" panose="05000000000000000000" pitchFamily="2" charset="2"/>
              </a:rPr>
              <a:t> MAIS LES COMMUNES RESTENT RESPONSABLES DE LA POLITIQUE DES AINES</a:t>
            </a:r>
            <a:endParaRPr lang="fr-CH" sz="2000" b="1" dirty="0"/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6401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Mandat de la COP3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>Composition</a:t>
            </a:r>
          </a:p>
          <a:p>
            <a:endParaRPr lang="fr-CH" sz="2000" b="1" dirty="0"/>
          </a:p>
          <a:p>
            <a:pPr lvl="2"/>
            <a:r>
              <a:rPr lang="fr-CH" altLang="fr-FR" sz="1600" i="1" dirty="0"/>
              <a:t>représentants des communes / Jb.B</a:t>
            </a:r>
          </a:p>
          <a:p>
            <a:pPr lvl="2"/>
            <a:r>
              <a:rPr lang="fr-CH" altLang="fr-FR" sz="1600" i="1" dirty="0"/>
              <a:t>Services d’aide et soins à domicile                   </a:t>
            </a:r>
          </a:p>
          <a:p>
            <a:pPr lvl="2"/>
            <a:r>
              <a:rPr lang="fr-CH" altLang="fr-FR" sz="1600" i="1" dirty="0"/>
              <a:t>Services sociaux</a:t>
            </a:r>
          </a:p>
          <a:p>
            <a:pPr lvl="2"/>
            <a:r>
              <a:rPr lang="fr-CH" altLang="fr-FR" sz="1600" i="1" dirty="0"/>
              <a:t>EMS </a:t>
            </a:r>
          </a:p>
          <a:p>
            <a:pPr lvl="2"/>
            <a:r>
              <a:rPr lang="fr-CH" altLang="fr-FR" sz="1600" i="1" dirty="0"/>
              <a:t>Pro Senectute</a:t>
            </a:r>
          </a:p>
          <a:p>
            <a:pPr lvl="2"/>
            <a:r>
              <a:rPr lang="fr-CH" altLang="fr-FR" sz="1600" i="1" dirty="0"/>
              <a:t>Croix-Rouge</a:t>
            </a:r>
          </a:p>
          <a:p>
            <a:pPr lvl="2"/>
            <a:r>
              <a:rPr lang="fr-CH" altLang="fr-FR" sz="1600" i="1" dirty="0"/>
              <a:t>HJB</a:t>
            </a:r>
          </a:p>
          <a:p>
            <a:pPr lvl="2"/>
            <a:r>
              <a:rPr lang="fr-CH" altLang="fr-FR" sz="1600" i="1" dirty="0"/>
              <a:t>Agences AVS </a:t>
            </a:r>
            <a:endParaRPr lang="fr-CH" altLang="fr-FR" i="1" dirty="0"/>
          </a:p>
          <a:p>
            <a:pPr lvl="2"/>
            <a:endParaRPr lang="fr-CH" sz="1600" b="1" dirty="0"/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1284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Mandat de la COP3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>Activités particulières</a:t>
            </a:r>
          </a:p>
          <a:p>
            <a:endParaRPr lang="fr-CH" b="1" dirty="0"/>
          </a:p>
          <a:p>
            <a:pPr lvl="1"/>
            <a:r>
              <a:rPr lang="fr-CH" sz="2000" dirty="0"/>
              <a:t>Accueil des nouveaux retraités</a:t>
            </a:r>
          </a:p>
          <a:p>
            <a:pPr lvl="1"/>
            <a:endParaRPr lang="fr-CH" sz="2000" dirty="0"/>
          </a:p>
          <a:p>
            <a:pPr lvl="1"/>
            <a:r>
              <a:rPr lang="fr-CH" sz="2000" dirty="0"/>
              <a:t>Certificat appartement avec services</a:t>
            </a:r>
          </a:p>
          <a:p>
            <a:pPr lvl="1"/>
            <a:endParaRPr lang="fr-CH" sz="2000" dirty="0"/>
          </a:p>
          <a:p>
            <a:pPr lvl="1"/>
            <a:r>
              <a:rPr lang="fr-CH" sz="2000" dirty="0"/>
              <a:t>Associations d’aînés</a:t>
            </a:r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0586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Mandat de la COP3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682417"/>
            <a:ext cx="8596668" cy="3880773"/>
          </a:xfrm>
        </p:spPr>
        <p:txBody>
          <a:bodyPr>
            <a:normAutofit/>
          </a:bodyPr>
          <a:lstStyle/>
          <a:p>
            <a:r>
              <a:rPr lang="fr-CH" b="1" dirty="0"/>
              <a:t>ENCOURAGER LA CREATION D’ASSOCIATIONS D’AINES</a:t>
            </a:r>
          </a:p>
          <a:p>
            <a:endParaRPr lang="fr-CH" b="1" dirty="0"/>
          </a:p>
          <a:p>
            <a:pPr marL="0" indent="0">
              <a:buNone/>
            </a:pPr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165" y="2274348"/>
            <a:ext cx="9217125" cy="380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3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Quels enjeux pour nos aînés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z="2400" b="1" dirty="0"/>
              <a:t>Volonté de la Confédération et des Cantons</a:t>
            </a:r>
          </a:p>
          <a:p>
            <a:endParaRPr lang="fr-CH" sz="2400" b="1" dirty="0"/>
          </a:p>
          <a:p>
            <a:pPr lvl="2"/>
            <a:r>
              <a:rPr lang="fr-CH" sz="2000" dirty="0"/>
              <a:t>Favoriser le maintien à domicile</a:t>
            </a:r>
          </a:p>
          <a:p>
            <a:pPr lvl="2"/>
            <a:endParaRPr lang="fr-CH" sz="2000" dirty="0"/>
          </a:p>
          <a:p>
            <a:pPr lvl="2"/>
            <a:r>
              <a:rPr lang="fr-CH" sz="2000" dirty="0"/>
              <a:t>Viser à l’intégration des seniors dans la société</a:t>
            </a:r>
          </a:p>
          <a:p>
            <a:pPr lvl="2"/>
            <a:endParaRPr lang="fr-CH" sz="2000" dirty="0"/>
          </a:p>
          <a:p>
            <a:pPr lvl="2"/>
            <a:r>
              <a:rPr lang="fr-CH" sz="2000" dirty="0" err="1"/>
              <a:t>Eviter</a:t>
            </a:r>
            <a:r>
              <a:rPr lang="fr-CH" sz="2000" dirty="0"/>
              <a:t> l’isolement social</a:t>
            </a:r>
          </a:p>
          <a:p>
            <a:pPr lvl="1"/>
            <a:endParaRPr lang="fr-CH" dirty="0"/>
          </a:p>
          <a:p>
            <a:pPr lvl="1"/>
            <a:endParaRPr lang="fr-CH" dirty="0"/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0373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910" y="609600"/>
            <a:ext cx="8596668" cy="1320800"/>
          </a:xfrm>
        </p:spPr>
        <p:txBody>
          <a:bodyPr/>
          <a:lstStyle/>
          <a:p>
            <a:r>
              <a:rPr lang="fr-CH" dirty="0"/>
              <a:t>Importance du travail en réseau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H" sz="2400" b="1" dirty="0"/>
              <a:t>Place des agences AVS dans le travail en réseau</a:t>
            </a:r>
          </a:p>
          <a:p>
            <a:endParaRPr lang="fr-CH" dirty="0"/>
          </a:p>
          <a:p>
            <a:pPr lvl="1"/>
            <a:r>
              <a:rPr lang="fr-CH" sz="2000" dirty="0"/>
              <a:t>Qu’est-ce que veut dire pour vous «travail en réseau»?</a:t>
            </a:r>
          </a:p>
          <a:p>
            <a:pPr lvl="1"/>
            <a:endParaRPr lang="fr-CH" sz="2000" dirty="0"/>
          </a:p>
          <a:p>
            <a:pPr lvl="1"/>
            <a:r>
              <a:rPr lang="fr-CH" sz="2000" dirty="0"/>
              <a:t>Votre rôle?</a:t>
            </a:r>
          </a:p>
          <a:p>
            <a:pPr lvl="1"/>
            <a:endParaRPr lang="fr-CH" sz="2000" dirty="0"/>
          </a:p>
          <a:p>
            <a:pPr lvl="1"/>
            <a:r>
              <a:rPr lang="fr-CH" sz="2000" dirty="0"/>
              <a:t>Votre place essentielle?</a:t>
            </a:r>
          </a:p>
          <a:p>
            <a:pPr lvl="1"/>
            <a:endParaRPr lang="fr-CH" sz="2000" dirty="0"/>
          </a:p>
          <a:p>
            <a:pPr lvl="1"/>
            <a:r>
              <a:rPr lang="fr-CH" sz="2000" dirty="0"/>
              <a:t>Qui sont les partenaires? (réseau médico-social / autorités)</a:t>
            </a:r>
          </a:p>
          <a:p>
            <a:pPr lvl="1"/>
            <a:endParaRPr lang="fr-CH" dirty="0"/>
          </a:p>
          <a:p>
            <a:pPr lvl="1"/>
            <a:endParaRPr lang="fr-CH" dirty="0"/>
          </a:p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683037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390</Words>
  <Application>Microsoft Office PowerPoint</Application>
  <PresentationFormat>Grand écran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Symbol</vt:lpstr>
      <vt:lpstr>Trebuchet MS</vt:lpstr>
      <vt:lpstr>Verdana</vt:lpstr>
      <vt:lpstr>Wingdings 3</vt:lpstr>
      <vt:lpstr>Facette</vt:lpstr>
      <vt:lpstr>Etre en âge AVS dans le Jura bernois: Actualité et enjeux </vt:lpstr>
      <vt:lpstr>Canevas de la présentation</vt:lpstr>
      <vt:lpstr>Mot d’introduction</vt:lpstr>
      <vt:lpstr>Mandat de la COP3</vt:lpstr>
      <vt:lpstr>Mandat de la COP3</vt:lpstr>
      <vt:lpstr>Mandat de la COP3</vt:lpstr>
      <vt:lpstr>Mandat de la COP3</vt:lpstr>
      <vt:lpstr>Quels enjeux pour nos aînés ?</vt:lpstr>
      <vt:lpstr>Importance du travail en réseau</vt:lpstr>
      <vt:lpstr>Vers une vision intergénérationnelle ?</vt:lpstr>
      <vt:lpstr>Questions ? Remarques ?</vt:lpstr>
      <vt:lpstr>Présentation PowerPoint</vt:lpstr>
    </vt:vector>
  </TitlesOfParts>
  <Company>Etat de Neuchâtel SIEN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Etre en âge AVS dans le Jura bernois: Actualité et enjeux</dc:title>
  <dc:creator>Bonvallat Gérard</dc:creator>
  <cp:lastModifiedBy>Nancy Jost</cp:lastModifiedBy>
  <cp:revision>9</cp:revision>
  <dcterms:created xsi:type="dcterms:W3CDTF">2025-05-28T14:09:38Z</dcterms:created>
  <dcterms:modified xsi:type="dcterms:W3CDTF">2025-06-05T08:15:29Z</dcterms:modified>
</cp:coreProperties>
</file>