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60" r:id="rId2"/>
    <p:sldId id="261" r:id="rId3"/>
    <p:sldId id="262" r:id="rId4"/>
    <p:sldId id="278" r:id="rId5"/>
    <p:sldId id="263" r:id="rId6"/>
    <p:sldId id="257" r:id="rId7"/>
    <p:sldId id="431" r:id="rId8"/>
    <p:sldId id="264" r:id="rId9"/>
    <p:sldId id="432" r:id="rId10"/>
    <p:sldId id="430" r:id="rId11"/>
    <p:sldId id="267" r:id="rId12"/>
    <p:sldId id="433" r:id="rId13"/>
    <p:sldId id="270" r:id="rId14"/>
    <p:sldId id="268" r:id="rId15"/>
    <p:sldId id="443" r:id="rId16"/>
    <p:sldId id="271" r:id="rId17"/>
    <p:sldId id="444" r:id="rId18"/>
    <p:sldId id="275" r:id="rId19"/>
    <p:sldId id="434" r:id="rId20"/>
    <p:sldId id="435" r:id="rId21"/>
    <p:sldId id="436" r:id="rId22"/>
    <p:sldId id="437" r:id="rId23"/>
    <p:sldId id="438" r:id="rId24"/>
    <p:sldId id="439" r:id="rId25"/>
    <p:sldId id="440" r:id="rId26"/>
    <p:sldId id="441" r:id="rId27"/>
    <p:sldId id="442" r:id="rId28"/>
    <p:sldId id="419" r:id="rId29"/>
    <p:sldId id="412" r:id="rId30"/>
    <p:sldId id="404" r:id="rId31"/>
    <p:sldId id="273" r:id="rId32"/>
    <p:sldId id="424" r:id="rId33"/>
    <p:sldId id="427" r:id="rId34"/>
    <p:sldId id="425" r:id="rId35"/>
    <p:sldId id="428" r:id="rId36"/>
    <p:sldId id="429" r:id="rId37"/>
    <p:sldId id="426" r:id="rId38"/>
    <p:sldId id="274" r:id="rId39"/>
    <p:sldId id="410" r:id="rId40"/>
    <p:sldId id="316" r:id="rId41"/>
    <p:sldId id="286" r:id="rId42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scal Roth" initials="PR" lastIdx="0" clrIdx="0">
    <p:extLst>
      <p:ext uri="{19B8F6BF-5375-455C-9EA6-DF929625EA0E}">
        <p15:presenceInfo xmlns:p15="http://schemas.microsoft.com/office/powerpoint/2012/main" userId="Pascal Rot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9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33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D67ED0-6EEA-48F6-A9C1-BE754AABC76A}" type="doc">
      <dgm:prSet loTypeId="urn:microsoft.com/office/officeart/2017/3/layout/HorizontalPathTimeline#2" loCatId="other" qsTypeId="urn:microsoft.com/office/officeart/2005/8/quickstyle/simple1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AE62509E-8FD5-4BC0-8484-49407DA07B2D}">
      <dgm:prSet phldrT="[Text]" custT="1"/>
      <dgm:spPr/>
      <dgm:t>
        <a:bodyPr rtlCol="0"/>
        <a:lstStyle/>
        <a:p>
          <a:pPr rtl="0"/>
          <a:r>
            <a:rPr lang="de-DE" sz="1800" noProof="0" dirty="0" err="1"/>
            <a:t>Anticipation</a:t>
          </a:r>
          <a:r>
            <a:rPr lang="de-DE" sz="1800" noProof="0" dirty="0"/>
            <a:t> partielle</a:t>
          </a:r>
          <a:endParaRPr lang="de-DE" sz="2000" noProof="0" dirty="0"/>
        </a:p>
      </dgm:t>
    </dgm:pt>
    <dgm:pt modelId="{8F2C679D-77AF-46F9-9ACE-1E1D440B1883}" type="parTrans" cxnId="{B681E0E7-0B3A-4DB8-BF19-F9AE0E1C787B}">
      <dgm:prSet/>
      <dgm:spPr/>
      <dgm:t>
        <a:bodyPr rtlCol="0"/>
        <a:lstStyle/>
        <a:p>
          <a:pPr rtl="0"/>
          <a:endParaRPr lang="de-DE" noProof="0" dirty="0"/>
        </a:p>
      </dgm:t>
    </dgm:pt>
    <dgm:pt modelId="{5C2CB4AF-F88D-4FBE-A40E-0CC048A23B9E}" type="sibTrans" cxnId="{B681E0E7-0B3A-4DB8-BF19-F9AE0E1C787B}">
      <dgm:prSet/>
      <dgm:spPr/>
      <dgm:t>
        <a:bodyPr rtlCol="0"/>
        <a:lstStyle/>
        <a:p>
          <a:pPr rtl="0"/>
          <a:endParaRPr lang="de-DE" noProof="0" dirty="0"/>
        </a:p>
      </dgm:t>
    </dgm:pt>
    <dgm:pt modelId="{54A260F9-80FA-4E2A-BE87-2C0670B83857}">
      <dgm:prSet phldrT="[Text]" custT="1"/>
      <dgm:spPr/>
      <dgm:t>
        <a:bodyPr rtlCol="0"/>
        <a:lstStyle/>
        <a:p>
          <a:pPr algn="ctr" rtl="0"/>
          <a:r>
            <a:rPr lang="de-DE" sz="1200" b="0" i="0" u="none" noProof="0" dirty="0" err="1"/>
            <a:t>J‘anticipe</a:t>
          </a:r>
          <a:r>
            <a:rPr lang="de-DE" sz="1200" b="0" i="0" u="none" noProof="0" dirty="0"/>
            <a:t> </a:t>
          </a:r>
          <a:r>
            <a:rPr lang="de-DE" sz="1200" b="0" i="0" u="none" noProof="0" dirty="0" err="1"/>
            <a:t>ma</a:t>
          </a:r>
          <a:r>
            <a:rPr lang="de-DE" sz="1200" b="0" i="0" u="none" noProof="0" dirty="0"/>
            <a:t> </a:t>
          </a:r>
          <a:r>
            <a:rPr lang="de-DE" sz="1200" b="0" i="0" u="none" noProof="0" dirty="0" err="1"/>
            <a:t>rente</a:t>
          </a:r>
          <a:r>
            <a:rPr lang="de-DE" sz="1200" b="0" i="0" u="none" noProof="0" dirty="0"/>
            <a:t> de 40%</a:t>
          </a:r>
          <a:endParaRPr lang="de-DE" sz="1200" noProof="0" dirty="0"/>
        </a:p>
      </dgm:t>
    </dgm:pt>
    <dgm:pt modelId="{3E4E3177-8F1B-40ED-B20A-6A6F0041E180}" type="parTrans" cxnId="{0D49E980-DE7B-46C8-A240-0AF3E38E1055}">
      <dgm:prSet/>
      <dgm:spPr/>
      <dgm:t>
        <a:bodyPr rtlCol="0"/>
        <a:lstStyle/>
        <a:p>
          <a:pPr rtl="0"/>
          <a:endParaRPr lang="de-DE" noProof="0" dirty="0"/>
        </a:p>
      </dgm:t>
    </dgm:pt>
    <dgm:pt modelId="{BA9E60E0-CF2E-4096-A9F4-556713DB9AE4}" type="sibTrans" cxnId="{0D49E980-DE7B-46C8-A240-0AF3E38E1055}">
      <dgm:prSet/>
      <dgm:spPr/>
      <dgm:t>
        <a:bodyPr rtlCol="0"/>
        <a:lstStyle/>
        <a:p>
          <a:pPr rtl="0"/>
          <a:endParaRPr lang="de-DE" noProof="0" dirty="0"/>
        </a:p>
      </dgm:t>
    </dgm:pt>
    <dgm:pt modelId="{20928AAA-F457-4A09-8AAC-A82210983FBE}">
      <dgm:prSet phldrT="[Text]" custT="1"/>
      <dgm:spPr/>
      <dgm:t>
        <a:bodyPr rtlCol="0"/>
        <a:lstStyle/>
        <a:p>
          <a:pPr rtl="0"/>
          <a:r>
            <a:rPr lang="de-DE" sz="1800" noProof="0" dirty="0" err="1"/>
            <a:t>Ajournement</a:t>
          </a:r>
          <a:r>
            <a:rPr lang="de-DE" sz="1800" noProof="0" dirty="0"/>
            <a:t> </a:t>
          </a:r>
          <a:r>
            <a:rPr lang="de-DE" sz="1800" noProof="0" dirty="0" err="1"/>
            <a:t>demandé</a:t>
          </a:r>
          <a:endParaRPr lang="de-DE" sz="2000" noProof="0" dirty="0"/>
        </a:p>
      </dgm:t>
    </dgm:pt>
    <dgm:pt modelId="{915085CE-2C78-4B64-8FF4-E48DB7BD55D2}" type="parTrans" cxnId="{BA476174-221B-4A3D-B4E2-5FCC084B59D3}">
      <dgm:prSet/>
      <dgm:spPr/>
      <dgm:t>
        <a:bodyPr rtlCol="0"/>
        <a:lstStyle/>
        <a:p>
          <a:pPr rtl="0"/>
          <a:endParaRPr lang="de-DE" noProof="0" dirty="0"/>
        </a:p>
      </dgm:t>
    </dgm:pt>
    <dgm:pt modelId="{EB5D5454-A5E9-4E37-B514-DFC5324A66C0}" type="sibTrans" cxnId="{BA476174-221B-4A3D-B4E2-5FCC084B59D3}">
      <dgm:prSet/>
      <dgm:spPr/>
      <dgm:t>
        <a:bodyPr rtlCol="0"/>
        <a:lstStyle/>
        <a:p>
          <a:pPr rtl="0"/>
          <a:endParaRPr lang="de-DE" noProof="0" dirty="0"/>
        </a:p>
      </dgm:t>
    </dgm:pt>
    <dgm:pt modelId="{9C6534A9-4C27-4998-80A5-DF23882CAE25}">
      <dgm:prSet phldrT="[Text]" custT="1"/>
      <dgm:spPr/>
      <dgm:t>
        <a:bodyPr rtlCol="0"/>
        <a:lstStyle/>
        <a:p>
          <a:pPr algn="ctr" rtl="0"/>
          <a:r>
            <a:rPr lang="de-DE" sz="1200" b="0" i="0" u="none" noProof="0" dirty="0"/>
            <a:t>Je ne </a:t>
          </a:r>
          <a:r>
            <a:rPr lang="de-DE" sz="1200" b="0" i="0" u="none" noProof="0" dirty="0" err="1"/>
            <a:t>veux</a:t>
          </a:r>
          <a:r>
            <a:rPr lang="de-DE" sz="1200" b="0" i="0" u="none" noProof="0" dirty="0"/>
            <a:t> </a:t>
          </a:r>
          <a:r>
            <a:rPr lang="de-DE" sz="1200" b="0" i="0" u="none" noProof="0" dirty="0" err="1"/>
            <a:t>pas</a:t>
          </a:r>
          <a:r>
            <a:rPr lang="de-DE" sz="1200" b="0" i="0" u="none" noProof="0" dirty="0"/>
            <a:t> </a:t>
          </a:r>
          <a:r>
            <a:rPr lang="de-DE" sz="1200" b="0" i="0" u="none" noProof="0" dirty="0" err="1"/>
            <a:t>encore</a:t>
          </a:r>
          <a:r>
            <a:rPr lang="de-DE" sz="1200" b="0" i="0" u="none" noProof="0" dirty="0"/>
            <a:t> </a:t>
          </a:r>
          <a:r>
            <a:rPr lang="de-DE" sz="1200" b="0" i="0" u="none" noProof="0" dirty="0" err="1"/>
            <a:t>toucher</a:t>
          </a:r>
          <a:r>
            <a:rPr lang="de-DE" sz="1200" b="0" i="0" u="none" noProof="0" dirty="0"/>
            <a:t> la </a:t>
          </a:r>
          <a:r>
            <a:rPr lang="de-DE" sz="1200" b="0" i="0" u="none" noProof="0" dirty="0" err="1"/>
            <a:t>rente</a:t>
          </a:r>
          <a:r>
            <a:rPr lang="de-DE" sz="1200" b="0" i="0" u="none" noProof="0" dirty="0"/>
            <a:t> </a:t>
          </a:r>
          <a:r>
            <a:rPr lang="de-DE" sz="1200" b="0" i="0" u="none" noProof="0" dirty="0" err="1"/>
            <a:t>car</a:t>
          </a:r>
          <a:r>
            <a:rPr lang="de-DE" sz="1200" b="0" i="0" u="none" noProof="0" dirty="0"/>
            <a:t> je </a:t>
          </a:r>
          <a:r>
            <a:rPr lang="de-DE" sz="1200" b="0" i="0" u="none" noProof="0" dirty="0" err="1"/>
            <a:t>continue</a:t>
          </a:r>
          <a:r>
            <a:rPr lang="de-DE" sz="1200" b="0" i="0" u="none" noProof="0" dirty="0"/>
            <a:t> de </a:t>
          </a:r>
          <a:r>
            <a:rPr lang="de-DE" sz="1200" b="0" i="0" u="none" noProof="0" dirty="0" err="1"/>
            <a:t>travailler</a:t>
          </a:r>
          <a:endParaRPr lang="de-DE" sz="1200" noProof="0" dirty="0"/>
        </a:p>
      </dgm:t>
    </dgm:pt>
    <dgm:pt modelId="{0AA7231B-9394-4732-A7BE-3EB3CF2F8D70}" type="parTrans" cxnId="{82290D4D-2346-4E6C-B254-B9EAA4D01A23}">
      <dgm:prSet/>
      <dgm:spPr/>
      <dgm:t>
        <a:bodyPr rtlCol="0"/>
        <a:lstStyle/>
        <a:p>
          <a:pPr rtl="0"/>
          <a:endParaRPr lang="de-DE" noProof="0" dirty="0"/>
        </a:p>
      </dgm:t>
    </dgm:pt>
    <dgm:pt modelId="{83B69D46-737C-4589-B359-6BD9DD58BC91}" type="sibTrans" cxnId="{82290D4D-2346-4E6C-B254-B9EAA4D01A23}">
      <dgm:prSet/>
      <dgm:spPr/>
      <dgm:t>
        <a:bodyPr rtlCol="0"/>
        <a:lstStyle/>
        <a:p>
          <a:pPr rtl="0"/>
          <a:endParaRPr lang="de-DE" noProof="0" dirty="0"/>
        </a:p>
      </dgm:t>
    </dgm:pt>
    <dgm:pt modelId="{03738E35-4243-4E7D-A93F-C07DA3901E78}">
      <dgm:prSet phldrT="[Text]" custT="1"/>
      <dgm:spPr/>
      <dgm:t>
        <a:bodyPr rtlCol="0"/>
        <a:lstStyle/>
        <a:p>
          <a:pPr rtl="0"/>
          <a:r>
            <a:rPr lang="de-DE" sz="1800" noProof="0" dirty="0"/>
            <a:t>Age de </a:t>
          </a:r>
          <a:r>
            <a:rPr lang="de-DE" sz="1800" noProof="0" dirty="0" err="1"/>
            <a:t>référence</a:t>
          </a:r>
          <a:endParaRPr lang="de-DE" sz="2400" noProof="0" dirty="0"/>
        </a:p>
      </dgm:t>
    </dgm:pt>
    <dgm:pt modelId="{DABBAF6C-D1C9-42E1-B928-5ACDE3D21AB0}" type="parTrans" cxnId="{E41AD5BE-76F3-4A9E-8059-7FC968661703}">
      <dgm:prSet/>
      <dgm:spPr/>
      <dgm:t>
        <a:bodyPr rtlCol="0"/>
        <a:lstStyle/>
        <a:p>
          <a:pPr rtl="0"/>
          <a:endParaRPr lang="de-DE" noProof="0" dirty="0"/>
        </a:p>
      </dgm:t>
    </dgm:pt>
    <dgm:pt modelId="{6BF5896A-A334-45B0-B451-09159F55B184}" type="sibTrans" cxnId="{E41AD5BE-76F3-4A9E-8059-7FC968661703}">
      <dgm:prSet/>
      <dgm:spPr/>
      <dgm:t>
        <a:bodyPr rtlCol="0"/>
        <a:lstStyle/>
        <a:p>
          <a:pPr rtl="0"/>
          <a:endParaRPr lang="de-DE" noProof="0" dirty="0"/>
        </a:p>
      </dgm:t>
    </dgm:pt>
    <dgm:pt modelId="{34C8CD19-04E2-4488-965F-DC841C470D45}">
      <dgm:prSet phldrT="[Text]" custT="1"/>
      <dgm:spPr/>
      <dgm:t>
        <a:bodyPr rtlCol="0"/>
        <a:lstStyle/>
        <a:p>
          <a:pPr algn="ctr" rtl="0"/>
          <a:r>
            <a:rPr lang="de-DE" sz="1800" b="1" i="0" u="none" noProof="0" dirty="0" err="1"/>
            <a:t>J‘ai</a:t>
          </a:r>
          <a:r>
            <a:rPr lang="de-DE" sz="1800" b="1" i="0" u="none" noProof="0" dirty="0"/>
            <a:t> 65 ans !</a:t>
          </a:r>
          <a:endParaRPr lang="de-DE" sz="1800" b="1" noProof="0" dirty="0"/>
        </a:p>
      </dgm:t>
    </dgm:pt>
    <dgm:pt modelId="{CD5F7DE2-2AD1-4CE8-AAC7-AD9C8E180CEA}" type="parTrans" cxnId="{07030C4E-4D62-4240-B10F-E41B801C763E}">
      <dgm:prSet/>
      <dgm:spPr/>
      <dgm:t>
        <a:bodyPr rtlCol="0"/>
        <a:lstStyle/>
        <a:p>
          <a:pPr rtl="0"/>
          <a:endParaRPr lang="de-DE" noProof="0" dirty="0"/>
        </a:p>
      </dgm:t>
    </dgm:pt>
    <dgm:pt modelId="{7CE5955C-EC28-4D1B-9459-0C5458B1797D}" type="sibTrans" cxnId="{07030C4E-4D62-4240-B10F-E41B801C763E}">
      <dgm:prSet/>
      <dgm:spPr/>
      <dgm:t>
        <a:bodyPr rtlCol="0"/>
        <a:lstStyle/>
        <a:p>
          <a:pPr rtl="0"/>
          <a:endParaRPr lang="de-DE" noProof="0" dirty="0"/>
        </a:p>
      </dgm:t>
    </dgm:pt>
    <dgm:pt modelId="{06FDC3BC-D033-45AB-9EB6-A7C45BCB6B38}">
      <dgm:prSet phldrT="[Text]" custT="1"/>
      <dgm:spPr/>
      <dgm:t>
        <a:bodyPr rtlCol="0"/>
        <a:lstStyle/>
        <a:p>
          <a:pPr rtl="0"/>
          <a:r>
            <a:rPr lang="de-DE" sz="1800" noProof="0" dirty="0" err="1"/>
            <a:t>Révocation</a:t>
          </a:r>
          <a:r>
            <a:rPr lang="de-DE" sz="1800" noProof="0" dirty="0"/>
            <a:t> de </a:t>
          </a:r>
          <a:r>
            <a:rPr lang="de-DE" sz="1800" noProof="0" dirty="0" err="1"/>
            <a:t>l‘ajournement</a:t>
          </a:r>
          <a:endParaRPr lang="de-DE" sz="1800" noProof="0" dirty="0"/>
        </a:p>
      </dgm:t>
    </dgm:pt>
    <dgm:pt modelId="{AE8D3FC7-A2EC-4411-8FC9-32D2EBC1DCFC}" type="parTrans" cxnId="{7F17C71C-B893-439D-9C19-726E87643D18}">
      <dgm:prSet/>
      <dgm:spPr/>
      <dgm:t>
        <a:bodyPr rtlCol="0"/>
        <a:lstStyle/>
        <a:p>
          <a:pPr rtl="0"/>
          <a:endParaRPr lang="de-DE" noProof="0" dirty="0"/>
        </a:p>
      </dgm:t>
    </dgm:pt>
    <dgm:pt modelId="{E7E54C53-26D6-4B3A-9FFA-C1495F5EDD1A}" type="sibTrans" cxnId="{7F17C71C-B893-439D-9C19-726E87643D18}">
      <dgm:prSet/>
      <dgm:spPr/>
      <dgm:t>
        <a:bodyPr rtlCol="0"/>
        <a:lstStyle/>
        <a:p>
          <a:pPr rtl="0"/>
          <a:endParaRPr lang="de-DE" noProof="0" dirty="0"/>
        </a:p>
      </dgm:t>
    </dgm:pt>
    <dgm:pt modelId="{500431A8-10F8-49D1-8B45-612B3E1A8B7E}">
      <dgm:prSet phldrT="[Text]" custT="1"/>
      <dgm:spPr/>
      <dgm:t>
        <a:bodyPr rtlCol="0"/>
        <a:lstStyle/>
        <a:p>
          <a:pPr algn="ctr" rtl="0"/>
          <a:r>
            <a:rPr lang="de-DE" sz="1200" b="0" i="0" u="none" noProof="0" dirty="0"/>
            <a:t>Je </a:t>
          </a:r>
          <a:r>
            <a:rPr lang="de-DE" sz="1200" b="0" i="0" u="none" noProof="0" dirty="0" err="1"/>
            <a:t>continue</a:t>
          </a:r>
          <a:r>
            <a:rPr lang="de-DE" sz="1200" b="0" i="0" u="none" noProof="0" dirty="0"/>
            <a:t> de </a:t>
          </a:r>
          <a:r>
            <a:rPr lang="de-DE" sz="1200" b="0" i="0" u="none" noProof="0" dirty="0" err="1"/>
            <a:t>travailler</a:t>
          </a:r>
          <a:r>
            <a:rPr lang="de-DE" sz="1200" b="0" i="0" u="none" noProof="0" dirty="0"/>
            <a:t> </a:t>
          </a:r>
          <a:r>
            <a:rPr lang="de-DE" sz="1200" b="0" i="0" u="none" noProof="0" dirty="0" err="1"/>
            <a:t>mais</a:t>
          </a:r>
          <a:r>
            <a:rPr lang="de-DE" sz="1200" b="0" i="0" u="none" noProof="0" dirty="0"/>
            <a:t> je </a:t>
          </a:r>
          <a:r>
            <a:rPr lang="de-DE" sz="1200" b="0" i="0" u="none" noProof="0" dirty="0" err="1"/>
            <a:t>souhaite</a:t>
          </a:r>
          <a:r>
            <a:rPr lang="de-DE" sz="1200" b="0" i="0" u="none" noProof="0" dirty="0"/>
            <a:t> </a:t>
          </a:r>
          <a:r>
            <a:rPr lang="de-DE" sz="1200" b="0" i="0" u="none" noProof="0" dirty="0" err="1"/>
            <a:t>percevoir</a:t>
          </a:r>
          <a:r>
            <a:rPr lang="de-DE" sz="1200" b="0" i="0" u="none" noProof="0" dirty="0"/>
            <a:t> le 60% </a:t>
          </a:r>
          <a:r>
            <a:rPr lang="de-DE" sz="1200" b="0" i="0" u="none" noProof="0" dirty="0" err="1"/>
            <a:t>restant</a:t>
          </a:r>
          <a:r>
            <a:rPr lang="de-DE" sz="1200" b="0" i="0" u="none" noProof="0" dirty="0"/>
            <a:t> de </a:t>
          </a:r>
          <a:r>
            <a:rPr lang="de-DE" sz="1200" b="0" i="0" u="none" noProof="0" dirty="0" err="1"/>
            <a:t>ma</a:t>
          </a:r>
          <a:r>
            <a:rPr lang="de-DE" sz="1200" b="0" i="0" u="none" noProof="0" dirty="0"/>
            <a:t> </a:t>
          </a:r>
          <a:r>
            <a:rPr lang="de-DE" sz="1200" b="0" i="0" u="none" noProof="0" dirty="0" err="1"/>
            <a:t>rente</a:t>
          </a:r>
          <a:r>
            <a:rPr lang="de-DE" sz="1200" b="0" i="0" u="none" noProof="0" dirty="0"/>
            <a:t> </a:t>
          </a:r>
          <a:endParaRPr lang="de-DE" sz="1200" noProof="0" dirty="0"/>
        </a:p>
      </dgm:t>
    </dgm:pt>
    <dgm:pt modelId="{33E2C2DF-4043-4CA4-8F5A-F17A730BDAB3}" type="parTrans" cxnId="{2AF48965-6D29-4263-8627-0C1546F9BFFD}">
      <dgm:prSet/>
      <dgm:spPr/>
      <dgm:t>
        <a:bodyPr rtlCol="0"/>
        <a:lstStyle/>
        <a:p>
          <a:pPr rtl="0"/>
          <a:endParaRPr lang="de-DE" noProof="0" dirty="0"/>
        </a:p>
      </dgm:t>
    </dgm:pt>
    <dgm:pt modelId="{F667323A-E1D9-4CF4-B17B-1A42B16A0835}" type="sibTrans" cxnId="{2AF48965-6D29-4263-8627-0C1546F9BFFD}">
      <dgm:prSet/>
      <dgm:spPr/>
      <dgm:t>
        <a:bodyPr rtlCol="0"/>
        <a:lstStyle/>
        <a:p>
          <a:pPr rtl="0"/>
          <a:endParaRPr lang="de-DE" noProof="0" dirty="0"/>
        </a:p>
      </dgm:t>
    </dgm:pt>
    <dgm:pt modelId="{9EDAF963-6421-41D1-B581-2F79B34A655B}">
      <dgm:prSet phldrT="[Text]" custT="1"/>
      <dgm:spPr/>
      <dgm:t>
        <a:bodyPr rtlCol="0"/>
        <a:lstStyle/>
        <a:p>
          <a:pPr rtl="0"/>
          <a:r>
            <a:rPr lang="de-DE" sz="1800" noProof="0" dirty="0" err="1"/>
            <a:t>Demande</a:t>
          </a:r>
          <a:r>
            <a:rPr lang="de-DE" sz="1800" noProof="0" dirty="0"/>
            <a:t> de </a:t>
          </a:r>
          <a:r>
            <a:rPr lang="de-DE" sz="1800" noProof="0" dirty="0" err="1"/>
            <a:t>recalcul</a:t>
          </a:r>
          <a:endParaRPr lang="de-DE" sz="1800" noProof="0" dirty="0"/>
        </a:p>
      </dgm:t>
    </dgm:pt>
    <dgm:pt modelId="{622CE2A2-A586-4B7A-9096-2D0710E9A95A}" type="parTrans" cxnId="{7655CF1A-0F75-4A56-8065-A100AF38F2BA}">
      <dgm:prSet/>
      <dgm:spPr/>
      <dgm:t>
        <a:bodyPr rtlCol="0"/>
        <a:lstStyle/>
        <a:p>
          <a:pPr rtl="0"/>
          <a:endParaRPr lang="de-DE" noProof="0" dirty="0"/>
        </a:p>
      </dgm:t>
    </dgm:pt>
    <dgm:pt modelId="{A07D7702-21FC-45E4-B398-903A40DD9BC8}" type="sibTrans" cxnId="{7655CF1A-0F75-4A56-8065-A100AF38F2BA}">
      <dgm:prSet/>
      <dgm:spPr/>
      <dgm:t>
        <a:bodyPr rtlCol="0"/>
        <a:lstStyle/>
        <a:p>
          <a:pPr rtl="0"/>
          <a:endParaRPr lang="de-DE" noProof="0" dirty="0"/>
        </a:p>
      </dgm:t>
    </dgm:pt>
    <dgm:pt modelId="{A35B6065-1624-4504-8183-35EBAF5B32C7}">
      <dgm:prSet custT="1"/>
      <dgm:spPr/>
      <dgm:t>
        <a:bodyPr rtlCol="0"/>
        <a:lstStyle/>
        <a:p>
          <a:pPr algn="ctr" rtl="0"/>
          <a:r>
            <a:rPr lang="de-DE" sz="1200" noProof="0" dirty="0" err="1"/>
            <a:t>J‘arrête</a:t>
          </a:r>
          <a:r>
            <a:rPr lang="de-DE" sz="1200" noProof="0" dirty="0"/>
            <a:t> de </a:t>
          </a:r>
          <a:r>
            <a:rPr lang="de-DE" sz="1200" noProof="0" dirty="0" err="1"/>
            <a:t>travailler</a:t>
          </a:r>
          <a:r>
            <a:rPr lang="de-DE" sz="1200" noProof="0" dirty="0"/>
            <a:t> et je </a:t>
          </a:r>
          <a:r>
            <a:rPr lang="de-DE" sz="1200" noProof="0" dirty="0" err="1"/>
            <a:t>souhaite</a:t>
          </a:r>
          <a:r>
            <a:rPr lang="de-DE" sz="1200" noProof="0" dirty="0"/>
            <a:t> </a:t>
          </a:r>
          <a:r>
            <a:rPr lang="de-DE" sz="1200" noProof="0" dirty="0" err="1"/>
            <a:t>qu‘on</a:t>
          </a:r>
          <a:r>
            <a:rPr lang="de-DE" sz="1200" noProof="0" dirty="0"/>
            <a:t> </a:t>
          </a:r>
          <a:r>
            <a:rPr lang="de-DE" sz="1200" noProof="0" dirty="0" err="1"/>
            <a:t>révise</a:t>
          </a:r>
          <a:r>
            <a:rPr lang="de-DE" sz="1200" noProof="0" dirty="0"/>
            <a:t> le </a:t>
          </a:r>
          <a:r>
            <a:rPr lang="de-DE" sz="1200" noProof="0" dirty="0" err="1"/>
            <a:t>montant</a:t>
          </a:r>
          <a:r>
            <a:rPr lang="de-DE" sz="1200" noProof="0" dirty="0"/>
            <a:t> de </a:t>
          </a:r>
          <a:r>
            <a:rPr lang="de-DE" sz="1200" noProof="0" dirty="0" err="1"/>
            <a:t>ma</a:t>
          </a:r>
          <a:r>
            <a:rPr lang="de-DE" sz="1200" noProof="0" dirty="0"/>
            <a:t> </a:t>
          </a:r>
          <a:r>
            <a:rPr lang="de-DE" sz="1200" noProof="0" dirty="0" err="1"/>
            <a:t>rente</a:t>
          </a:r>
          <a:endParaRPr lang="de-DE" sz="1200" noProof="0" dirty="0"/>
        </a:p>
      </dgm:t>
    </dgm:pt>
    <dgm:pt modelId="{58663D7E-37B2-4D0E-9CAC-43E35AD81FFE}" type="parTrans" cxnId="{1026F4ED-44C6-4CD3-8FB3-A4584BF8D120}">
      <dgm:prSet/>
      <dgm:spPr/>
      <dgm:t>
        <a:bodyPr rtlCol="0"/>
        <a:lstStyle/>
        <a:p>
          <a:pPr rtl="0"/>
          <a:endParaRPr lang="de-DE" noProof="0" dirty="0"/>
        </a:p>
      </dgm:t>
    </dgm:pt>
    <dgm:pt modelId="{DC52FD48-DA2D-4E05-8EAC-F1B603486682}" type="sibTrans" cxnId="{1026F4ED-44C6-4CD3-8FB3-A4584BF8D120}">
      <dgm:prSet/>
      <dgm:spPr/>
      <dgm:t>
        <a:bodyPr rtlCol="0"/>
        <a:lstStyle/>
        <a:p>
          <a:pPr rtl="0"/>
          <a:endParaRPr lang="de-DE" noProof="0" dirty="0"/>
        </a:p>
      </dgm:t>
    </dgm:pt>
    <dgm:pt modelId="{93C358AC-5BA0-4CB6-B22F-1B95FA53D0F3}" type="pres">
      <dgm:prSet presAssocID="{44D67ED0-6EEA-48F6-A9C1-BE754AABC76A}" presName="root" presStyleCnt="0">
        <dgm:presLayoutVars>
          <dgm:chMax/>
          <dgm:chPref/>
          <dgm:dir/>
          <dgm:animLvl val="lvl"/>
        </dgm:presLayoutVars>
      </dgm:prSet>
      <dgm:spPr/>
    </dgm:pt>
    <dgm:pt modelId="{9F83E70B-EE6D-407B-8E1F-FE26817B3B1D}" type="pres">
      <dgm:prSet presAssocID="{44D67ED0-6EEA-48F6-A9C1-BE754AABC76A}" presName="divider" presStyleLbl="asst0" presStyleIdx="0" presStyleCnt="1"/>
      <dgm:spPr/>
    </dgm:pt>
    <dgm:pt modelId="{EE6F6E1A-AC88-44BD-8034-0C2734A7943C}" type="pres">
      <dgm:prSet presAssocID="{44D67ED0-6EEA-48F6-A9C1-BE754AABC76A}" presName="nodes" presStyleCnt="0">
        <dgm:presLayoutVars>
          <dgm:chMax/>
          <dgm:chPref/>
          <dgm:animLvl val="lvl"/>
        </dgm:presLayoutVars>
      </dgm:prSet>
      <dgm:spPr/>
    </dgm:pt>
    <dgm:pt modelId="{27CC3FEA-4989-4FE6-A03A-48D0F90DB146}" type="pres">
      <dgm:prSet presAssocID="{AE62509E-8FD5-4BC0-8484-49407DA07B2D}" presName="composite" presStyleCnt="0"/>
      <dgm:spPr/>
    </dgm:pt>
    <dgm:pt modelId="{B3AC6DBE-85B6-4AF3-BADF-7E1E82B735CC}" type="pres">
      <dgm:prSet presAssocID="{AE62509E-8FD5-4BC0-8484-49407DA07B2D}" presName="ConnectorPoint" presStyleLbl="fgAcc1" presStyleIdx="0" presStyleCnt="5"/>
      <dgm:spPr/>
    </dgm:pt>
    <dgm:pt modelId="{EAA550E8-D286-40B4-9B20-40DE0FCA02CE}" type="pres">
      <dgm:prSet presAssocID="{AE62509E-8FD5-4BC0-8484-49407DA07B2D}" presName="ConnectLine" presStyleLbl="alignNode1" presStyleIdx="0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13B6FF8E-261C-4941-9C10-4D13C6F1D5E7}" type="pres">
      <dgm:prSet presAssocID="{AE62509E-8FD5-4BC0-8484-49407DA07B2D}" presName="FlexibleEmptyPlaceHolder" presStyleCnt="0"/>
      <dgm:spPr/>
    </dgm:pt>
    <dgm:pt modelId="{408DCC00-CC60-4F76-9C61-F00E7DBFC778}" type="pres">
      <dgm:prSet presAssocID="{AE62509E-8FD5-4BC0-8484-49407DA07B2D}" presName="L2TextContainer" presStyleLbl="bgAcc1" presStyleIdx="0" presStyleCnt="5" custScaleX="110000" custScaleY="110000">
        <dgm:presLayoutVars>
          <dgm:chMax val="0"/>
          <dgm:chPref val="0"/>
          <dgm:bulletEnabled val="1"/>
        </dgm:presLayoutVars>
      </dgm:prSet>
      <dgm:spPr/>
    </dgm:pt>
    <dgm:pt modelId="{5C96A5F5-16B2-4AEA-9591-B66C220F4A65}" type="pres">
      <dgm:prSet presAssocID="{AE62509E-8FD5-4BC0-8484-49407DA07B2D}" presName="L1TextContainer" presStyleLbl="revTx" presStyleIdx="0" presStyleCnt="5">
        <dgm:presLayoutVars>
          <dgm:chMax val="1"/>
          <dgm:chPref val="1"/>
          <dgm:bulletEnabled val="1"/>
        </dgm:presLayoutVars>
      </dgm:prSet>
      <dgm:spPr/>
    </dgm:pt>
    <dgm:pt modelId="{22931EBF-FF0E-4476-B965-7C4CFFC57D5D}" type="pres">
      <dgm:prSet presAssocID="{AE62509E-8FD5-4BC0-8484-49407DA07B2D}" presName="EmptyPlaceHolder" presStyleCnt="0"/>
      <dgm:spPr/>
    </dgm:pt>
    <dgm:pt modelId="{E3B24336-549D-49F0-9359-D66050EB5874}" type="pres">
      <dgm:prSet presAssocID="{5C2CB4AF-F88D-4FBE-A40E-0CC048A23B9E}" presName="spaceBetweenRectangles" presStyleCnt="0"/>
      <dgm:spPr/>
    </dgm:pt>
    <dgm:pt modelId="{8BD40F87-7EF8-4BE4-972F-FA3FE5A18736}" type="pres">
      <dgm:prSet presAssocID="{20928AAA-F457-4A09-8AAC-A82210983FBE}" presName="composite" presStyleCnt="0"/>
      <dgm:spPr/>
    </dgm:pt>
    <dgm:pt modelId="{F34C40A7-6131-4EF1-9887-E7EEA86D1562}" type="pres">
      <dgm:prSet presAssocID="{20928AAA-F457-4A09-8AAC-A82210983FBE}" presName="ConnectorPoint" presStyleLbl="fgAcc1" presStyleIdx="1" presStyleCnt="5"/>
      <dgm:spPr/>
    </dgm:pt>
    <dgm:pt modelId="{14186A17-7B9F-4674-AD57-FF0C87A3CB32}" type="pres">
      <dgm:prSet presAssocID="{20928AAA-F457-4A09-8AAC-A82210983FBE}" presName="ConnectLine" presStyleLbl="alignNode1" presStyleIdx="1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975F3CEC-6BAC-4EFC-B44F-278583CEC78C}" type="pres">
      <dgm:prSet presAssocID="{20928AAA-F457-4A09-8AAC-A82210983FBE}" presName="FlexibleEmptyPlaceHolder" presStyleCnt="0"/>
      <dgm:spPr/>
    </dgm:pt>
    <dgm:pt modelId="{3A73CBFE-397D-467A-A65B-E19FAB2953BB}" type="pres">
      <dgm:prSet presAssocID="{20928AAA-F457-4A09-8AAC-A82210983FBE}" presName="L2TextContainer" presStyleLbl="bgAcc1" presStyleIdx="1" presStyleCnt="5" custScaleX="110000" custScaleY="110000">
        <dgm:presLayoutVars>
          <dgm:chMax val="0"/>
          <dgm:chPref val="0"/>
          <dgm:bulletEnabled val="1"/>
        </dgm:presLayoutVars>
      </dgm:prSet>
      <dgm:spPr/>
    </dgm:pt>
    <dgm:pt modelId="{730471FC-8FAF-49B2-8F42-63D391F759BE}" type="pres">
      <dgm:prSet presAssocID="{20928AAA-F457-4A09-8AAC-A82210983FBE}" presName="L1TextContainer" presStyleLbl="revTx" presStyleIdx="1" presStyleCnt="5">
        <dgm:presLayoutVars>
          <dgm:chMax val="1"/>
          <dgm:chPref val="1"/>
          <dgm:bulletEnabled val="1"/>
        </dgm:presLayoutVars>
      </dgm:prSet>
      <dgm:spPr/>
    </dgm:pt>
    <dgm:pt modelId="{E5B7BEAE-1C65-4A3E-9D69-CA6F92F97FF3}" type="pres">
      <dgm:prSet presAssocID="{20928AAA-F457-4A09-8AAC-A82210983FBE}" presName="EmptyPlaceHolder" presStyleCnt="0"/>
      <dgm:spPr/>
    </dgm:pt>
    <dgm:pt modelId="{1BC83304-6330-4FF6-994A-D02AC933FCB6}" type="pres">
      <dgm:prSet presAssocID="{EB5D5454-A5E9-4E37-B514-DFC5324A66C0}" presName="spaceBetweenRectangles" presStyleCnt="0"/>
      <dgm:spPr/>
    </dgm:pt>
    <dgm:pt modelId="{8D6C0F72-35C7-4FDF-BDAC-4FF565A33A17}" type="pres">
      <dgm:prSet presAssocID="{03738E35-4243-4E7D-A93F-C07DA3901E78}" presName="composite" presStyleCnt="0"/>
      <dgm:spPr/>
    </dgm:pt>
    <dgm:pt modelId="{79B0CEDC-0005-4ACE-AB25-DB9533DC85C2}" type="pres">
      <dgm:prSet presAssocID="{03738E35-4243-4E7D-A93F-C07DA3901E78}" presName="ConnectorPoint" presStyleLbl="fgAcc1" presStyleIdx="2" presStyleCnt="5"/>
      <dgm:spPr/>
    </dgm:pt>
    <dgm:pt modelId="{F1C3FD7B-71E0-4012-B7CE-2C80433ED975}" type="pres">
      <dgm:prSet presAssocID="{03738E35-4243-4E7D-A93F-C07DA3901E78}" presName="ConnectLine" presStyleLbl="alignNode1" presStyleIdx="2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8D7DE9DA-72BE-42E6-8909-E3D0EB4CA475}" type="pres">
      <dgm:prSet presAssocID="{03738E35-4243-4E7D-A93F-C07DA3901E78}" presName="FlexibleEmptyPlaceHolder" presStyleCnt="0"/>
      <dgm:spPr/>
    </dgm:pt>
    <dgm:pt modelId="{2467EBEC-ACAC-4EF4-B856-39067B4D928B}" type="pres">
      <dgm:prSet presAssocID="{03738E35-4243-4E7D-A93F-C07DA3901E78}" presName="L2TextContainer" presStyleLbl="bgAcc1" presStyleIdx="2" presStyleCnt="5" custScaleX="110000" custScaleY="110000">
        <dgm:presLayoutVars>
          <dgm:chMax val="0"/>
          <dgm:chPref val="0"/>
          <dgm:bulletEnabled val="1"/>
        </dgm:presLayoutVars>
      </dgm:prSet>
      <dgm:spPr/>
    </dgm:pt>
    <dgm:pt modelId="{7605329C-2B32-4CD7-9B69-1B3DAB88562E}" type="pres">
      <dgm:prSet presAssocID="{03738E35-4243-4E7D-A93F-C07DA3901E78}" presName="L1TextContainer" presStyleLbl="revTx" presStyleIdx="2" presStyleCnt="5">
        <dgm:presLayoutVars>
          <dgm:chMax val="1"/>
          <dgm:chPref val="1"/>
          <dgm:bulletEnabled val="1"/>
        </dgm:presLayoutVars>
      </dgm:prSet>
      <dgm:spPr/>
    </dgm:pt>
    <dgm:pt modelId="{E4D18DE3-4D68-4CCA-A662-044FD68AA3B7}" type="pres">
      <dgm:prSet presAssocID="{03738E35-4243-4E7D-A93F-C07DA3901E78}" presName="EmptyPlaceHolder" presStyleCnt="0"/>
      <dgm:spPr/>
    </dgm:pt>
    <dgm:pt modelId="{E17860F2-27FB-497F-B5FF-0D9A9A3F8F3C}" type="pres">
      <dgm:prSet presAssocID="{6BF5896A-A334-45B0-B451-09159F55B184}" presName="spaceBetweenRectangles" presStyleCnt="0"/>
      <dgm:spPr/>
    </dgm:pt>
    <dgm:pt modelId="{6DBCD425-4B34-4A04-996A-F488EA345CEB}" type="pres">
      <dgm:prSet presAssocID="{06FDC3BC-D033-45AB-9EB6-A7C45BCB6B38}" presName="composite" presStyleCnt="0"/>
      <dgm:spPr/>
    </dgm:pt>
    <dgm:pt modelId="{3FE75B81-9D06-4F9F-BD87-C2A832B06693}" type="pres">
      <dgm:prSet presAssocID="{06FDC3BC-D033-45AB-9EB6-A7C45BCB6B38}" presName="ConnectorPoint" presStyleLbl="fgAcc1" presStyleIdx="3" presStyleCnt="5"/>
      <dgm:spPr/>
    </dgm:pt>
    <dgm:pt modelId="{49B749E6-BF6B-43D3-BC78-61C4A55E8F98}" type="pres">
      <dgm:prSet presAssocID="{06FDC3BC-D033-45AB-9EB6-A7C45BCB6B38}" presName="ConnectLine" presStyleLbl="alignNode1" presStyleIdx="3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1CD873BC-76D9-419E-8474-A0A73E62C271}" type="pres">
      <dgm:prSet presAssocID="{06FDC3BC-D033-45AB-9EB6-A7C45BCB6B38}" presName="FlexibleEmptyPlaceHolder" presStyleCnt="0"/>
      <dgm:spPr/>
    </dgm:pt>
    <dgm:pt modelId="{98D787F2-3566-4B4B-934F-5C8EBFBD3E56}" type="pres">
      <dgm:prSet presAssocID="{06FDC3BC-D033-45AB-9EB6-A7C45BCB6B38}" presName="L2TextContainer" presStyleLbl="bgAcc1" presStyleIdx="3" presStyleCnt="5" custScaleX="110000" custScaleY="110000">
        <dgm:presLayoutVars>
          <dgm:chMax val="0"/>
          <dgm:chPref val="0"/>
          <dgm:bulletEnabled val="1"/>
        </dgm:presLayoutVars>
      </dgm:prSet>
      <dgm:spPr/>
    </dgm:pt>
    <dgm:pt modelId="{4C592FDC-E0AC-4F61-ACEF-1C00BD20E463}" type="pres">
      <dgm:prSet presAssocID="{06FDC3BC-D033-45AB-9EB6-A7C45BCB6B38}" presName="L1TextContainer" presStyleLbl="revTx" presStyleIdx="3" presStyleCnt="5" custScaleX="121550">
        <dgm:presLayoutVars>
          <dgm:chMax val="1"/>
          <dgm:chPref val="1"/>
          <dgm:bulletEnabled val="1"/>
        </dgm:presLayoutVars>
      </dgm:prSet>
      <dgm:spPr/>
    </dgm:pt>
    <dgm:pt modelId="{36256BC0-1AE2-4345-A906-E5061A4DB427}" type="pres">
      <dgm:prSet presAssocID="{06FDC3BC-D033-45AB-9EB6-A7C45BCB6B38}" presName="EmptyPlaceHolder" presStyleCnt="0"/>
      <dgm:spPr/>
    </dgm:pt>
    <dgm:pt modelId="{3692401C-5BC2-4EFB-8617-4BA7EEEA3BA8}" type="pres">
      <dgm:prSet presAssocID="{E7E54C53-26D6-4B3A-9FFA-C1495F5EDD1A}" presName="spaceBetweenRectangles" presStyleCnt="0"/>
      <dgm:spPr/>
    </dgm:pt>
    <dgm:pt modelId="{E4F95361-E3A6-4C17-B7E8-D7E8059058E1}" type="pres">
      <dgm:prSet presAssocID="{9EDAF963-6421-41D1-B581-2F79B34A655B}" presName="composite" presStyleCnt="0"/>
      <dgm:spPr/>
    </dgm:pt>
    <dgm:pt modelId="{7C951B90-1017-4E6B-808F-061A18AC976C}" type="pres">
      <dgm:prSet presAssocID="{9EDAF963-6421-41D1-B581-2F79B34A655B}" presName="ConnectorPoint" presStyleLbl="fgAcc1" presStyleIdx="4" presStyleCnt="5"/>
      <dgm:spPr/>
    </dgm:pt>
    <dgm:pt modelId="{DE3E8A8B-9693-4833-9262-AF7EC983C5C1}" type="pres">
      <dgm:prSet presAssocID="{9EDAF963-6421-41D1-B581-2F79B34A655B}" presName="ConnectLine" presStyleLbl="alignNode1" presStyleIdx="4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A46E7037-222C-45A0-A0DF-8C6B5DD443BF}" type="pres">
      <dgm:prSet presAssocID="{9EDAF963-6421-41D1-B581-2F79B34A655B}" presName="FlexibleEmptyPlaceHolder" presStyleCnt="0"/>
      <dgm:spPr/>
    </dgm:pt>
    <dgm:pt modelId="{3FE1CF47-3984-4A03-8FA5-32EF57C9F592}" type="pres">
      <dgm:prSet presAssocID="{9EDAF963-6421-41D1-B581-2F79B34A655B}" presName="L2TextContainer" presStyleLbl="bgAcc1" presStyleIdx="4" presStyleCnt="5">
        <dgm:presLayoutVars>
          <dgm:chMax val="0"/>
          <dgm:chPref val="0"/>
          <dgm:bulletEnabled val="1"/>
        </dgm:presLayoutVars>
      </dgm:prSet>
      <dgm:spPr/>
    </dgm:pt>
    <dgm:pt modelId="{85B18390-D674-4D1A-A88C-77F65C5E0FA0}" type="pres">
      <dgm:prSet presAssocID="{9EDAF963-6421-41D1-B581-2F79B34A655B}" presName="L1TextContainer" presStyleLbl="revTx" presStyleIdx="4" presStyleCnt="5">
        <dgm:presLayoutVars>
          <dgm:chMax val="1"/>
          <dgm:chPref val="1"/>
          <dgm:bulletEnabled val="1"/>
        </dgm:presLayoutVars>
      </dgm:prSet>
      <dgm:spPr/>
    </dgm:pt>
    <dgm:pt modelId="{A722EF93-B85C-4140-B98F-F5D492BD70D3}" type="pres">
      <dgm:prSet presAssocID="{9EDAF963-6421-41D1-B581-2F79B34A655B}" presName="EmptyPlaceHolder" presStyleCnt="0"/>
      <dgm:spPr/>
    </dgm:pt>
  </dgm:ptLst>
  <dgm:cxnLst>
    <dgm:cxn modelId="{1A1A5602-9CFD-454D-B81F-1F25DEBDBB35}" type="presOf" srcId="{34C8CD19-04E2-4488-965F-DC841C470D45}" destId="{2467EBEC-ACAC-4EF4-B856-39067B4D928B}" srcOrd="0" destOrd="0" presId="urn:microsoft.com/office/officeart/2017/3/layout/HorizontalPathTimeline#2"/>
    <dgm:cxn modelId="{3ABC0605-C2F4-4E5C-9F25-72CC3043C8F2}" type="presOf" srcId="{9EDAF963-6421-41D1-B581-2F79B34A655B}" destId="{85B18390-D674-4D1A-A88C-77F65C5E0FA0}" srcOrd="0" destOrd="0" presId="urn:microsoft.com/office/officeart/2017/3/layout/HorizontalPathTimeline#2"/>
    <dgm:cxn modelId="{6AEBAF17-8066-4544-8662-5EF4C3DFD47C}" type="presOf" srcId="{A35B6065-1624-4504-8183-35EBAF5B32C7}" destId="{3FE1CF47-3984-4A03-8FA5-32EF57C9F592}" srcOrd="0" destOrd="0" presId="urn:microsoft.com/office/officeart/2017/3/layout/HorizontalPathTimeline#2"/>
    <dgm:cxn modelId="{7655CF1A-0F75-4A56-8065-A100AF38F2BA}" srcId="{44D67ED0-6EEA-48F6-A9C1-BE754AABC76A}" destId="{9EDAF963-6421-41D1-B581-2F79B34A655B}" srcOrd="4" destOrd="0" parTransId="{622CE2A2-A586-4B7A-9096-2D0710E9A95A}" sibTransId="{A07D7702-21FC-45E4-B398-903A40DD9BC8}"/>
    <dgm:cxn modelId="{7F17C71C-B893-439D-9C19-726E87643D18}" srcId="{44D67ED0-6EEA-48F6-A9C1-BE754AABC76A}" destId="{06FDC3BC-D033-45AB-9EB6-A7C45BCB6B38}" srcOrd="3" destOrd="0" parTransId="{AE8D3FC7-A2EC-4411-8FC9-32D2EBC1DCFC}" sibTransId="{E7E54C53-26D6-4B3A-9FFA-C1495F5EDD1A}"/>
    <dgm:cxn modelId="{ABC35420-2881-483F-B687-1FB2F346360F}" type="presOf" srcId="{44D67ED0-6EEA-48F6-A9C1-BE754AABC76A}" destId="{93C358AC-5BA0-4CB6-B22F-1B95FA53D0F3}" srcOrd="0" destOrd="0" presId="urn:microsoft.com/office/officeart/2017/3/layout/HorizontalPathTimeline#2"/>
    <dgm:cxn modelId="{892D9639-44C7-4CB0-9328-A856DAF67BF3}" type="presOf" srcId="{06FDC3BC-D033-45AB-9EB6-A7C45BCB6B38}" destId="{4C592FDC-E0AC-4F61-ACEF-1C00BD20E463}" srcOrd="0" destOrd="0" presId="urn:microsoft.com/office/officeart/2017/3/layout/HorizontalPathTimeline#2"/>
    <dgm:cxn modelId="{2AF48965-6D29-4263-8627-0C1546F9BFFD}" srcId="{06FDC3BC-D033-45AB-9EB6-A7C45BCB6B38}" destId="{500431A8-10F8-49D1-8B45-612B3E1A8B7E}" srcOrd="0" destOrd="0" parTransId="{33E2C2DF-4043-4CA4-8F5A-F17A730BDAB3}" sibTransId="{F667323A-E1D9-4CF4-B17B-1A42B16A0835}"/>
    <dgm:cxn modelId="{82290D4D-2346-4E6C-B254-B9EAA4D01A23}" srcId="{20928AAA-F457-4A09-8AAC-A82210983FBE}" destId="{9C6534A9-4C27-4998-80A5-DF23882CAE25}" srcOrd="0" destOrd="0" parTransId="{0AA7231B-9394-4732-A7BE-3EB3CF2F8D70}" sibTransId="{83B69D46-737C-4589-B359-6BD9DD58BC91}"/>
    <dgm:cxn modelId="{07030C4E-4D62-4240-B10F-E41B801C763E}" srcId="{03738E35-4243-4E7D-A93F-C07DA3901E78}" destId="{34C8CD19-04E2-4488-965F-DC841C470D45}" srcOrd="0" destOrd="0" parTransId="{CD5F7DE2-2AD1-4CE8-AAC7-AD9C8E180CEA}" sibTransId="{7CE5955C-EC28-4D1B-9459-0C5458B1797D}"/>
    <dgm:cxn modelId="{BA476174-221B-4A3D-B4E2-5FCC084B59D3}" srcId="{44D67ED0-6EEA-48F6-A9C1-BE754AABC76A}" destId="{20928AAA-F457-4A09-8AAC-A82210983FBE}" srcOrd="1" destOrd="0" parTransId="{915085CE-2C78-4B64-8FF4-E48DB7BD55D2}" sibTransId="{EB5D5454-A5E9-4E37-B514-DFC5324A66C0}"/>
    <dgm:cxn modelId="{6D78A77D-E8C3-44F7-BA7A-2EB94AAF655C}" type="presOf" srcId="{9C6534A9-4C27-4998-80A5-DF23882CAE25}" destId="{3A73CBFE-397D-467A-A65B-E19FAB2953BB}" srcOrd="0" destOrd="0" presId="urn:microsoft.com/office/officeart/2017/3/layout/HorizontalPathTimeline#2"/>
    <dgm:cxn modelId="{0D49E980-DE7B-46C8-A240-0AF3E38E1055}" srcId="{AE62509E-8FD5-4BC0-8484-49407DA07B2D}" destId="{54A260F9-80FA-4E2A-BE87-2C0670B83857}" srcOrd="0" destOrd="0" parTransId="{3E4E3177-8F1B-40ED-B20A-6A6F0041E180}" sibTransId="{BA9E60E0-CF2E-4096-A9F4-556713DB9AE4}"/>
    <dgm:cxn modelId="{4746DDBA-39D9-4779-AA84-9E67056DD78D}" type="presOf" srcId="{20928AAA-F457-4A09-8AAC-A82210983FBE}" destId="{730471FC-8FAF-49B2-8F42-63D391F759BE}" srcOrd="0" destOrd="0" presId="urn:microsoft.com/office/officeart/2017/3/layout/HorizontalPathTimeline#2"/>
    <dgm:cxn modelId="{E41AD5BE-76F3-4A9E-8059-7FC968661703}" srcId="{44D67ED0-6EEA-48F6-A9C1-BE754AABC76A}" destId="{03738E35-4243-4E7D-A93F-C07DA3901E78}" srcOrd="2" destOrd="0" parTransId="{DABBAF6C-D1C9-42E1-B928-5ACDE3D21AB0}" sibTransId="{6BF5896A-A334-45B0-B451-09159F55B184}"/>
    <dgm:cxn modelId="{8E29C2C0-0274-4EA3-9FF2-BC466EA71A55}" type="presOf" srcId="{54A260F9-80FA-4E2A-BE87-2C0670B83857}" destId="{408DCC00-CC60-4F76-9C61-F00E7DBFC778}" srcOrd="0" destOrd="0" presId="urn:microsoft.com/office/officeart/2017/3/layout/HorizontalPathTimeline#2"/>
    <dgm:cxn modelId="{F02F5BC1-ADCB-49B8-8B9B-A880FE3F3007}" type="presOf" srcId="{03738E35-4243-4E7D-A93F-C07DA3901E78}" destId="{7605329C-2B32-4CD7-9B69-1B3DAB88562E}" srcOrd="0" destOrd="0" presId="urn:microsoft.com/office/officeart/2017/3/layout/HorizontalPathTimeline#2"/>
    <dgm:cxn modelId="{8B22CAC4-50C4-49FF-9FBB-3928257695F0}" type="presOf" srcId="{500431A8-10F8-49D1-8B45-612B3E1A8B7E}" destId="{98D787F2-3566-4B4B-934F-5C8EBFBD3E56}" srcOrd="0" destOrd="0" presId="urn:microsoft.com/office/officeart/2017/3/layout/HorizontalPathTimeline#2"/>
    <dgm:cxn modelId="{FB22A1C5-F573-4FC4-BF5E-BFBDF858D131}" type="presOf" srcId="{AE62509E-8FD5-4BC0-8484-49407DA07B2D}" destId="{5C96A5F5-16B2-4AEA-9591-B66C220F4A65}" srcOrd="0" destOrd="0" presId="urn:microsoft.com/office/officeart/2017/3/layout/HorizontalPathTimeline#2"/>
    <dgm:cxn modelId="{B681E0E7-0B3A-4DB8-BF19-F9AE0E1C787B}" srcId="{44D67ED0-6EEA-48F6-A9C1-BE754AABC76A}" destId="{AE62509E-8FD5-4BC0-8484-49407DA07B2D}" srcOrd="0" destOrd="0" parTransId="{8F2C679D-77AF-46F9-9ACE-1E1D440B1883}" sibTransId="{5C2CB4AF-F88D-4FBE-A40E-0CC048A23B9E}"/>
    <dgm:cxn modelId="{1026F4ED-44C6-4CD3-8FB3-A4584BF8D120}" srcId="{9EDAF963-6421-41D1-B581-2F79B34A655B}" destId="{A35B6065-1624-4504-8183-35EBAF5B32C7}" srcOrd="0" destOrd="0" parTransId="{58663D7E-37B2-4D0E-9CAC-43E35AD81FFE}" sibTransId="{DC52FD48-DA2D-4E05-8EAC-F1B603486682}"/>
    <dgm:cxn modelId="{149B274D-97B1-4D7D-8606-A060E69D9396}" type="presParOf" srcId="{93C358AC-5BA0-4CB6-B22F-1B95FA53D0F3}" destId="{9F83E70B-EE6D-407B-8E1F-FE26817B3B1D}" srcOrd="0" destOrd="0" presId="urn:microsoft.com/office/officeart/2017/3/layout/HorizontalPathTimeline#2"/>
    <dgm:cxn modelId="{9C64AB4C-6C50-4B98-94C3-1FB3A10037C8}" type="presParOf" srcId="{93C358AC-5BA0-4CB6-B22F-1B95FA53D0F3}" destId="{EE6F6E1A-AC88-44BD-8034-0C2734A7943C}" srcOrd="1" destOrd="0" presId="urn:microsoft.com/office/officeart/2017/3/layout/HorizontalPathTimeline#2"/>
    <dgm:cxn modelId="{1FD49278-35FB-4A87-8037-150A03088969}" type="presParOf" srcId="{EE6F6E1A-AC88-44BD-8034-0C2734A7943C}" destId="{27CC3FEA-4989-4FE6-A03A-48D0F90DB146}" srcOrd="0" destOrd="0" presId="urn:microsoft.com/office/officeart/2017/3/layout/HorizontalPathTimeline#2"/>
    <dgm:cxn modelId="{0FDCEE2C-9049-4A7D-A4AD-A3FAB2668504}" type="presParOf" srcId="{27CC3FEA-4989-4FE6-A03A-48D0F90DB146}" destId="{B3AC6DBE-85B6-4AF3-BADF-7E1E82B735CC}" srcOrd="0" destOrd="0" presId="urn:microsoft.com/office/officeart/2017/3/layout/HorizontalPathTimeline#2"/>
    <dgm:cxn modelId="{BD07AC6A-3A2F-47FE-9350-7DA4A29DB905}" type="presParOf" srcId="{27CC3FEA-4989-4FE6-A03A-48D0F90DB146}" destId="{EAA550E8-D286-40B4-9B20-40DE0FCA02CE}" srcOrd="1" destOrd="0" presId="urn:microsoft.com/office/officeart/2017/3/layout/HorizontalPathTimeline#2"/>
    <dgm:cxn modelId="{4EF19140-CE0B-4443-9D3C-912EE4A13BBB}" type="presParOf" srcId="{27CC3FEA-4989-4FE6-A03A-48D0F90DB146}" destId="{13B6FF8E-261C-4941-9C10-4D13C6F1D5E7}" srcOrd="2" destOrd="0" presId="urn:microsoft.com/office/officeart/2017/3/layout/HorizontalPathTimeline#2"/>
    <dgm:cxn modelId="{BF1AB424-047D-439E-A52A-C93F108309A7}" type="presParOf" srcId="{27CC3FEA-4989-4FE6-A03A-48D0F90DB146}" destId="{408DCC00-CC60-4F76-9C61-F00E7DBFC778}" srcOrd="3" destOrd="0" presId="urn:microsoft.com/office/officeart/2017/3/layout/HorizontalPathTimeline#2"/>
    <dgm:cxn modelId="{27C26064-6724-421D-AD07-4F8CD8E80135}" type="presParOf" srcId="{27CC3FEA-4989-4FE6-A03A-48D0F90DB146}" destId="{5C96A5F5-16B2-4AEA-9591-B66C220F4A65}" srcOrd="4" destOrd="0" presId="urn:microsoft.com/office/officeart/2017/3/layout/HorizontalPathTimeline#2"/>
    <dgm:cxn modelId="{292F4599-0304-4E05-BAB2-EE49D095460E}" type="presParOf" srcId="{27CC3FEA-4989-4FE6-A03A-48D0F90DB146}" destId="{22931EBF-FF0E-4476-B965-7C4CFFC57D5D}" srcOrd="5" destOrd="0" presId="urn:microsoft.com/office/officeart/2017/3/layout/HorizontalPathTimeline#2"/>
    <dgm:cxn modelId="{8392B015-2B04-43E7-9510-B7789EEB7846}" type="presParOf" srcId="{EE6F6E1A-AC88-44BD-8034-0C2734A7943C}" destId="{E3B24336-549D-49F0-9359-D66050EB5874}" srcOrd="1" destOrd="0" presId="urn:microsoft.com/office/officeart/2017/3/layout/HorizontalPathTimeline#2"/>
    <dgm:cxn modelId="{B4F8EBC0-FB8F-4814-B17C-8A8160450CE9}" type="presParOf" srcId="{EE6F6E1A-AC88-44BD-8034-0C2734A7943C}" destId="{8BD40F87-7EF8-4BE4-972F-FA3FE5A18736}" srcOrd="2" destOrd="0" presId="urn:microsoft.com/office/officeart/2017/3/layout/HorizontalPathTimeline#2"/>
    <dgm:cxn modelId="{BDBA57D5-9585-44EE-8137-B662DD0CCB3D}" type="presParOf" srcId="{8BD40F87-7EF8-4BE4-972F-FA3FE5A18736}" destId="{F34C40A7-6131-4EF1-9887-E7EEA86D1562}" srcOrd="0" destOrd="0" presId="urn:microsoft.com/office/officeart/2017/3/layout/HorizontalPathTimeline#2"/>
    <dgm:cxn modelId="{A58D608F-ECC9-4F53-924C-CA1FA9876CB6}" type="presParOf" srcId="{8BD40F87-7EF8-4BE4-972F-FA3FE5A18736}" destId="{14186A17-7B9F-4674-AD57-FF0C87A3CB32}" srcOrd="1" destOrd="0" presId="urn:microsoft.com/office/officeart/2017/3/layout/HorizontalPathTimeline#2"/>
    <dgm:cxn modelId="{35DB642F-8986-4C8A-8727-43F26FC8D8C5}" type="presParOf" srcId="{8BD40F87-7EF8-4BE4-972F-FA3FE5A18736}" destId="{975F3CEC-6BAC-4EFC-B44F-278583CEC78C}" srcOrd="2" destOrd="0" presId="urn:microsoft.com/office/officeart/2017/3/layout/HorizontalPathTimeline#2"/>
    <dgm:cxn modelId="{5F763E16-0EC2-45FD-9E65-98D18623BFAC}" type="presParOf" srcId="{8BD40F87-7EF8-4BE4-972F-FA3FE5A18736}" destId="{3A73CBFE-397D-467A-A65B-E19FAB2953BB}" srcOrd="3" destOrd="0" presId="urn:microsoft.com/office/officeart/2017/3/layout/HorizontalPathTimeline#2"/>
    <dgm:cxn modelId="{756051C9-E47D-483A-A215-FDD1F893B06F}" type="presParOf" srcId="{8BD40F87-7EF8-4BE4-972F-FA3FE5A18736}" destId="{730471FC-8FAF-49B2-8F42-63D391F759BE}" srcOrd="4" destOrd="0" presId="urn:microsoft.com/office/officeart/2017/3/layout/HorizontalPathTimeline#2"/>
    <dgm:cxn modelId="{5BE04A7E-2CB3-4EBF-92EC-859AF2F0516B}" type="presParOf" srcId="{8BD40F87-7EF8-4BE4-972F-FA3FE5A18736}" destId="{E5B7BEAE-1C65-4A3E-9D69-CA6F92F97FF3}" srcOrd="5" destOrd="0" presId="urn:microsoft.com/office/officeart/2017/3/layout/HorizontalPathTimeline#2"/>
    <dgm:cxn modelId="{DA44D99E-95F4-455B-924A-281175A3046A}" type="presParOf" srcId="{EE6F6E1A-AC88-44BD-8034-0C2734A7943C}" destId="{1BC83304-6330-4FF6-994A-D02AC933FCB6}" srcOrd="3" destOrd="0" presId="urn:microsoft.com/office/officeart/2017/3/layout/HorizontalPathTimeline#2"/>
    <dgm:cxn modelId="{DDACE856-1745-4149-B5B3-4C4B7FF09D1D}" type="presParOf" srcId="{EE6F6E1A-AC88-44BD-8034-0C2734A7943C}" destId="{8D6C0F72-35C7-4FDF-BDAC-4FF565A33A17}" srcOrd="4" destOrd="0" presId="urn:microsoft.com/office/officeart/2017/3/layout/HorizontalPathTimeline#2"/>
    <dgm:cxn modelId="{A02D9B70-41D7-496D-956C-A57245DB7C97}" type="presParOf" srcId="{8D6C0F72-35C7-4FDF-BDAC-4FF565A33A17}" destId="{79B0CEDC-0005-4ACE-AB25-DB9533DC85C2}" srcOrd="0" destOrd="0" presId="urn:microsoft.com/office/officeart/2017/3/layout/HorizontalPathTimeline#2"/>
    <dgm:cxn modelId="{A40BF6BD-D76C-49F7-AFD2-3BBED3A0034D}" type="presParOf" srcId="{8D6C0F72-35C7-4FDF-BDAC-4FF565A33A17}" destId="{F1C3FD7B-71E0-4012-B7CE-2C80433ED975}" srcOrd="1" destOrd="0" presId="urn:microsoft.com/office/officeart/2017/3/layout/HorizontalPathTimeline#2"/>
    <dgm:cxn modelId="{FD0F136A-2C48-4E26-B042-74A913D58944}" type="presParOf" srcId="{8D6C0F72-35C7-4FDF-BDAC-4FF565A33A17}" destId="{8D7DE9DA-72BE-42E6-8909-E3D0EB4CA475}" srcOrd="2" destOrd="0" presId="urn:microsoft.com/office/officeart/2017/3/layout/HorizontalPathTimeline#2"/>
    <dgm:cxn modelId="{C87FB66A-D457-4ABE-9A01-18B0288F7603}" type="presParOf" srcId="{8D6C0F72-35C7-4FDF-BDAC-4FF565A33A17}" destId="{2467EBEC-ACAC-4EF4-B856-39067B4D928B}" srcOrd="3" destOrd="0" presId="urn:microsoft.com/office/officeart/2017/3/layout/HorizontalPathTimeline#2"/>
    <dgm:cxn modelId="{FC2E878F-005A-4C2D-BDCB-A15D56AFD437}" type="presParOf" srcId="{8D6C0F72-35C7-4FDF-BDAC-4FF565A33A17}" destId="{7605329C-2B32-4CD7-9B69-1B3DAB88562E}" srcOrd="4" destOrd="0" presId="urn:microsoft.com/office/officeart/2017/3/layout/HorizontalPathTimeline#2"/>
    <dgm:cxn modelId="{91A72D46-162A-44DF-8333-8CF3D7F18806}" type="presParOf" srcId="{8D6C0F72-35C7-4FDF-BDAC-4FF565A33A17}" destId="{E4D18DE3-4D68-4CCA-A662-044FD68AA3B7}" srcOrd="5" destOrd="0" presId="urn:microsoft.com/office/officeart/2017/3/layout/HorizontalPathTimeline#2"/>
    <dgm:cxn modelId="{55D4590A-17B1-4D23-BD2A-0A917ED41DF8}" type="presParOf" srcId="{EE6F6E1A-AC88-44BD-8034-0C2734A7943C}" destId="{E17860F2-27FB-497F-B5FF-0D9A9A3F8F3C}" srcOrd="5" destOrd="0" presId="urn:microsoft.com/office/officeart/2017/3/layout/HorizontalPathTimeline#2"/>
    <dgm:cxn modelId="{C060EC36-2D52-4E74-B2FF-D6AEDCEA39CF}" type="presParOf" srcId="{EE6F6E1A-AC88-44BD-8034-0C2734A7943C}" destId="{6DBCD425-4B34-4A04-996A-F488EA345CEB}" srcOrd="6" destOrd="0" presId="urn:microsoft.com/office/officeart/2017/3/layout/HorizontalPathTimeline#2"/>
    <dgm:cxn modelId="{5B8FAFCD-0337-481A-A515-5E2208BAA43B}" type="presParOf" srcId="{6DBCD425-4B34-4A04-996A-F488EA345CEB}" destId="{3FE75B81-9D06-4F9F-BD87-C2A832B06693}" srcOrd="0" destOrd="0" presId="urn:microsoft.com/office/officeart/2017/3/layout/HorizontalPathTimeline#2"/>
    <dgm:cxn modelId="{CABF254E-8788-4460-820B-64E7C7068892}" type="presParOf" srcId="{6DBCD425-4B34-4A04-996A-F488EA345CEB}" destId="{49B749E6-BF6B-43D3-BC78-61C4A55E8F98}" srcOrd="1" destOrd="0" presId="urn:microsoft.com/office/officeart/2017/3/layout/HorizontalPathTimeline#2"/>
    <dgm:cxn modelId="{37E6E349-A2CC-4416-A736-033A307C692A}" type="presParOf" srcId="{6DBCD425-4B34-4A04-996A-F488EA345CEB}" destId="{1CD873BC-76D9-419E-8474-A0A73E62C271}" srcOrd="2" destOrd="0" presId="urn:microsoft.com/office/officeart/2017/3/layout/HorizontalPathTimeline#2"/>
    <dgm:cxn modelId="{2783BF52-F308-4311-8977-D73E36FDECBE}" type="presParOf" srcId="{6DBCD425-4B34-4A04-996A-F488EA345CEB}" destId="{98D787F2-3566-4B4B-934F-5C8EBFBD3E56}" srcOrd="3" destOrd="0" presId="urn:microsoft.com/office/officeart/2017/3/layout/HorizontalPathTimeline#2"/>
    <dgm:cxn modelId="{1A7CD4CD-D354-40D6-9BF7-EDDFC38776E3}" type="presParOf" srcId="{6DBCD425-4B34-4A04-996A-F488EA345CEB}" destId="{4C592FDC-E0AC-4F61-ACEF-1C00BD20E463}" srcOrd="4" destOrd="0" presId="urn:microsoft.com/office/officeart/2017/3/layout/HorizontalPathTimeline#2"/>
    <dgm:cxn modelId="{8BD74D04-C976-436D-A1FC-1AF4BD999F92}" type="presParOf" srcId="{6DBCD425-4B34-4A04-996A-F488EA345CEB}" destId="{36256BC0-1AE2-4345-A906-E5061A4DB427}" srcOrd="5" destOrd="0" presId="urn:microsoft.com/office/officeart/2017/3/layout/HorizontalPathTimeline#2"/>
    <dgm:cxn modelId="{FBDC4D6F-B0E6-4ADF-96F2-8BCE7E426D7F}" type="presParOf" srcId="{EE6F6E1A-AC88-44BD-8034-0C2734A7943C}" destId="{3692401C-5BC2-4EFB-8617-4BA7EEEA3BA8}" srcOrd="7" destOrd="0" presId="urn:microsoft.com/office/officeart/2017/3/layout/HorizontalPathTimeline#2"/>
    <dgm:cxn modelId="{E61E6255-6640-4A2D-851E-FD5F56E3F981}" type="presParOf" srcId="{EE6F6E1A-AC88-44BD-8034-0C2734A7943C}" destId="{E4F95361-E3A6-4C17-B7E8-D7E8059058E1}" srcOrd="8" destOrd="0" presId="urn:microsoft.com/office/officeart/2017/3/layout/HorizontalPathTimeline#2"/>
    <dgm:cxn modelId="{DA6B659C-126E-403E-AF8C-00475CED2E99}" type="presParOf" srcId="{E4F95361-E3A6-4C17-B7E8-D7E8059058E1}" destId="{7C951B90-1017-4E6B-808F-061A18AC976C}" srcOrd="0" destOrd="0" presId="urn:microsoft.com/office/officeart/2017/3/layout/HorizontalPathTimeline#2"/>
    <dgm:cxn modelId="{873B5496-8CB4-4627-B2A3-D545C912336C}" type="presParOf" srcId="{E4F95361-E3A6-4C17-B7E8-D7E8059058E1}" destId="{DE3E8A8B-9693-4833-9262-AF7EC983C5C1}" srcOrd="1" destOrd="0" presId="urn:microsoft.com/office/officeart/2017/3/layout/HorizontalPathTimeline#2"/>
    <dgm:cxn modelId="{4F62F065-CE32-4D6B-8205-8257A5939B65}" type="presParOf" srcId="{E4F95361-E3A6-4C17-B7E8-D7E8059058E1}" destId="{A46E7037-222C-45A0-A0DF-8C6B5DD443BF}" srcOrd="2" destOrd="0" presId="urn:microsoft.com/office/officeart/2017/3/layout/HorizontalPathTimeline#2"/>
    <dgm:cxn modelId="{27AB7A67-2379-411F-8D91-773913F1B3C5}" type="presParOf" srcId="{E4F95361-E3A6-4C17-B7E8-D7E8059058E1}" destId="{3FE1CF47-3984-4A03-8FA5-32EF57C9F592}" srcOrd="3" destOrd="0" presId="urn:microsoft.com/office/officeart/2017/3/layout/HorizontalPathTimeline#2"/>
    <dgm:cxn modelId="{8D2A91AE-8E0E-486B-8990-4E0C0780260D}" type="presParOf" srcId="{E4F95361-E3A6-4C17-B7E8-D7E8059058E1}" destId="{85B18390-D674-4D1A-A88C-77F65C5E0FA0}" srcOrd="4" destOrd="0" presId="urn:microsoft.com/office/officeart/2017/3/layout/HorizontalPathTimeline#2"/>
    <dgm:cxn modelId="{EBFDD04A-3EC6-47AB-ABC9-C50AE2529D89}" type="presParOf" srcId="{E4F95361-E3A6-4C17-B7E8-D7E8059058E1}" destId="{A722EF93-B85C-4140-B98F-F5D492BD70D3}" srcOrd="5" destOrd="0" presId="urn:microsoft.com/office/officeart/2017/3/layout/HorizontalPathTimeline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3E70B-EE6D-407B-8E1F-FE26817B3B1D}">
      <dsp:nvSpPr>
        <dsp:cNvPr id="0" name=""/>
        <dsp:cNvSpPr/>
      </dsp:nvSpPr>
      <dsp:spPr>
        <a:xfrm>
          <a:off x="0" y="1537632"/>
          <a:ext cx="7978637" cy="1281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A550E8-D286-40B4-9B20-40DE0FCA02CE}">
      <dsp:nvSpPr>
        <dsp:cNvPr id="0" name=""/>
        <dsp:cNvSpPr/>
      </dsp:nvSpPr>
      <dsp:spPr>
        <a:xfrm>
          <a:off x="1332370" y="962621"/>
          <a:ext cx="0" cy="66951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8DCC00-CC60-4F76-9C61-F00E7DBFC778}">
      <dsp:nvSpPr>
        <dsp:cNvPr id="0" name=""/>
        <dsp:cNvSpPr/>
      </dsp:nvSpPr>
      <dsp:spPr>
        <a:xfrm>
          <a:off x="46406" y="488518"/>
          <a:ext cx="2571926" cy="5285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477" tIns="28817" rIns="115477" bIns="28817" numCol="1" spcCol="1270" rtlCol="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0" i="0" u="none" kern="1200" noProof="0" dirty="0" err="1"/>
            <a:t>J‘anticipe</a:t>
          </a:r>
          <a:r>
            <a:rPr lang="de-DE" sz="1200" b="0" i="0" u="none" kern="1200" noProof="0" dirty="0"/>
            <a:t> </a:t>
          </a:r>
          <a:r>
            <a:rPr lang="de-DE" sz="1200" b="0" i="0" u="none" kern="1200" noProof="0" dirty="0" err="1"/>
            <a:t>ma</a:t>
          </a:r>
          <a:r>
            <a:rPr lang="de-DE" sz="1200" b="0" i="0" u="none" kern="1200" noProof="0" dirty="0"/>
            <a:t> </a:t>
          </a:r>
          <a:r>
            <a:rPr lang="de-DE" sz="1200" b="0" i="0" u="none" kern="1200" noProof="0" dirty="0" err="1"/>
            <a:t>rente</a:t>
          </a:r>
          <a:r>
            <a:rPr lang="de-DE" sz="1200" b="0" i="0" u="none" kern="1200" noProof="0" dirty="0"/>
            <a:t> de 40%</a:t>
          </a:r>
          <a:endParaRPr lang="de-DE" sz="1200" kern="1200" noProof="0" dirty="0"/>
        </a:p>
      </dsp:txBody>
      <dsp:txXfrm>
        <a:off x="46406" y="488518"/>
        <a:ext cx="2571926" cy="528561"/>
      </dsp:txXfrm>
    </dsp:sp>
    <dsp:sp modelId="{5C96A5F5-16B2-4AEA-9591-B66C220F4A65}">
      <dsp:nvSpPr>
        <dsp:cNvPr id="0" name=""/>
        <dsp:cNvSpPr/>
      </dsp:nvSpPr>
      <dsp:spPr>
        <a:xfrm>
          <a:off x="269590" y="1720225"/>
          <a:ext cx="2125558" cy="361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1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noProof="0" dirty="0" err="1"/>
            <a:t>Anticipation</a:t>
          </a:r>
          <a:r>
            <a:rPr lang="de-DE" sz="1800" kern="1200" noProof="0" dirty="0"/>
            <a:t> partielle</a:t>
          </a:r>
          <a:endParaRPr lang="de-DE" sz="2000" kern="1200" noProof="0" dirty="0"/>
        </a:p>
      </dsp:txBody>
      <dsp:txXfrm>
        <a:off x="269590" y="1720225"/>
        <a:ext cx="2125558" cy="361984"/>
      </dsp:txXfrm>
    </dsp:sp>
    <dsp:sp modelId="{B3AC6DBE-85B6-4AF3-BADF-7E1E82B735CC}">
      <dsp:nvSpPr>
        <dsp:cNvPr id="0" name=""/>
        <dsp:cNvSpPr/>
      </dsp:nvSpPr>
      <dsp:spPr>
        <a:xfrm>
          <a:off x="1288323" y="1557653"/>
          <a:ext cx="88093" cy="8809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186A17-7B9F-4674-AD57-FF0C87A3CB32}">
      <dsp:nvSpPr>
        <dsp:cNvPr id="0" name=""/>
        <dsp:cNvSpPr/>
      </dsp:nvSpPr>
      <dsp:spPr>
        <a:xfrm>
          <a:off x="2660844" y="1571267"/>
          <a:ext cx="0" cy="66951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73CBFE-397D-467A-A65B-E19FAB2953BB}">
      <dsp:nvSpPr>
        <dsp:cNvPr id="0" name=""/>
        <dsp:cNvSpPr/>
      </dsp:nvSpPr>
      <dsp:spPr>
        <a:xfrm>
          <a:off x="1374881" y="2186320"/>
          <a:ext cx="2571926" cy="5285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477" tIns="28817" rIns="115477" bIns="28817" numCol="1" spcCol="1270" rtlCol="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0" i="0" u="none" kern="1200" noProof="0" dirty="0"/>
            <a:t>Je ne </a:t>
          </a:r>
          <a:r>
            <a:rPr lang="de-DE" sz="1200" b="0" i="0" u="none" kern="1200" noProof="0" dirty="0" err="1"/>
            <a:t>veux</a:t>
          </a:r>
          <a:r>
            <a:rPr lang="de-DE" sz="1200" b="0" i="0" u="none" kern="1200" noProof="0" dirty="0"/>
            <a:t> </a:t>
          </a:r>
          <a:r>
            <a:rPr lang="de-DE" sz="1200" b="0" i="0" u="none" kern="1200" noProof="0" dirty="0" err="1"/>
            <a:t>pas</a:t>
          </a:r>
          <a:r>
            <a:rPr lang="de-DE" sz="1200" b="0" i="0" u="none" kern="1200" noProof="0" dirty="0"/>
            <a:t> </a:t>
          </a:r>
          <a:r>
            <a:rPr lang="de-DE" sz="1200" b="0" i="0" u="none" kern="1200" noProof="0" dirty="0" err="1"/>
            <a:t>encore</a:t>
          </a:r>
          <a:r>
            <a:rPr lang="de-DE" sz="1200" b="0" i="0" u="none" kern="1200" noProof="0" dirty="0"/>
            <a:t> </a:t>
          </a:r>
          <a:r>
            <a:rPr lang="de-DE" sz="1200" b="0" i="0" u="none" kern="1200" noProof="0" dirty="0" err="1"/>
            <a:t>toucher</a:t>
          </a:r>
          <a:r>
            <a:rPr lang="de-DE" sz="1200" b="0" i="0" u="none" kern="1200" noProof="0" dirty="0"/>
            <a:t> la </a:t>
          </a:r>
          <a:r>
            <a:rPr lang="de-DE" sz="1200" b="0" i="0" u="none" kern="1200" noProof="0" dirty="0" err="1"/>
            <a:t>rente</a:t>
          </a:r>
          <a:r>
            <a:rPr lang="de-DE" sz="1200" b="0" i="0" u="none" kern="1200" noProof="0" dirty="0"/>
            <a:t> </a:t>
          </a:r>
          <a:r>
            <a:rPr lang="de-DE" sz="1200" b="0" i="0" u="none" kern="1200" noProof="0" dirty="0" err="1"/>
            <a:t>car</a:t>
          </a:r>
          <a:r>
            <a:rPr lang="de-DE" sz="1200" b="0" i="0" u="none" kern="1200" noProof="0" dirty="0"/>
            <a:t> je </a:t>
          </a:r>
          <a:r>
            <a:rPr lang="de-DE" sz="1200" b="0" i="0" u="none" kern="1200" noProof="0" dirty="0" err="1"/>
            <a:t>continue</a:t>
          </a:r>
          <a:r>
            <a:rPr lang="de-DE" sz="1200" b="0" i="0" u="none" kern="1200" noProof="0" dirty="0"/>
            <a:t> de </a:t>
          </a:r>
          <a:r>
            <a:rPr lang="de-DE" sz="1200" b="0" i="0" u="none" kern="1200" noProof="0" dirty="0" err="1"/>
            <a:t>travailler</a:t>
          </a:r>
          <a:endParaRPr lang="de-DE" sz="1200" kern="1200" noProof="0" dirty="0"/>
        </a:p>
      </dsp:txBody>
      <dsp:txXfrm>
        <a:off x="1374881" y="2186320"/>
        <a:ext cx="2571926" cy="528561"/>
      </dsp:txXfrm>
    </dsp:sp>
    <dsp:sp modelId="{730471FC-8FAF-49B2-8F42-63D391F759BE}">
      <dsp:nvSpPr>
        <dsp:cNvPr id="0" name=""/>
        <dsp:cNvSpPr/>
      </dsp:nvSpPr>
      <dsp:spPr>
        <a:xfrm>
          <a:off x="1598064" y="1121190"/>
          <a:ext cx="2125558" cy="361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b" anchorCtr="1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noProof="0" dirty="0" err="1"/>
            <a:t>Ajournement</a:t>
          </a:r>
          <a:r>
            <a:rPr lang="de-DE" sz="1800" kern="1200" noProof="0" dirty="0"/>
            <a:t> </a:t>
          </a:r>
          <a:r>
            <a:rPr lang="de-DE" sz="1800" kern="1200" noProof="0" dirty="0" err="1"/>
            <a:t>demandé</a:t>
          </a:r>
          <a:endParaRPr lang="de-DE" sz="2000" kern="1200" noProof="0" dirty="0"/>
        </a:p>
      </dsp:txBody>
      <dsp:txXfrm>
        <a:off x="1598064" y="1121190"/>
        <a:ext cx="2125558" cy="361984"/>
      </dsp:txXfrm>
    </dsp:sp>
    <dsp:sp modelId="{F34C40A7-6131-4EF1-9887-E7EEA86D1562}">
      <dsp:nvSpPr>
        <dsp:cNvPr id="0" name=""/>
        <dsp:cNvSpPr/>
      </dsp:nvSpPr>
      <dsp:spPr>
        <a:xfrm>
          <a:off x="2616797" y="1557653"/>
          <a:ext cx="88093" cy="8809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C3FD7B-71E0-4012-B7CE-2C80433ED975}">
      <dsp:nvSpPr>
        <dsp:cNvPr id="0" name=""/>
        <dsp:cNvSpPr/>
      </dsp:nvSpPr>
      <dsp:spPr>
        <a:xfrm>
          <a:off x="3989318" y="962621"/>
          <a:ext cx="0" cy="66951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67EBEC-ACAC-4EF4-B856-39067B4D928B}">
      <dsp:nvSpPr>
        <dsp:cNvPr id="0" name=""/>
        <dsp:cNvSpPr/>
      </dsp:nvSpPr>
      <dsp:spPr>
        <a:xfrm>
          <a:off x="2703355" y="488518"/>
          <a:ext cx="2571926" cy="5285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477" tIns="28817" rIns="115477" bIns="28817" numCol="1" spcCol="1270" rtlCol="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i="0" u="none" kern="1200" noProof="0" dirty="0" err="1"/>
            <a:t>J‘ai</a:t>
          </a:r>
          <a:r>
            <a:rPr lang="de-DE" sz="1800" b="1" i="0" u="none" kern="1200" noProof="0" dirty="0"/>
            <a:t> 65 ans !</a:t>
          </a:r>
          <a:endParaRPr lang="de-DE" sz="1800" b="1" kern="1200" noProof="0" dirty="0"/>
        </a:p>
      </dsp:txBody>
      <dsp:txXfrm>
        <a:off x="2703355" y="488518"/>
        <a:ext cx="2571926" cy="528561"/>
      </dsp:txXfrm>
    </dsp:sp>
    <dsp:sp modelId="{7605329C-2B32-4CD7-9B69-1B3DAB88562E}">
      <dsp:nvSpPr>
        <dsp:cNvPr id="0" name=""/>
        <dsp:cNvSpPr/>
      </dsp:nvSpPr>
      <dsp:spPr>
        <a:xfrm>
          <a:off x="2926539" y="1720225"/>
          <a:ext cx="2125558" cy="361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1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noProof="0" dirty="0"/>
            <a:t>Age de </a:t>
          </a:r>
          <a:r>
            <a:rPr lang="de-DE" sz="1800" kern="1200" noProof="0" dirty="0" err="1"/>
            <a:t>référence</a:t>
          </a:r>
          <a:endParaRPr lang="de-DE" sz="2400" kern="1200" noProof="0" dirty="0"/>
        </a:p>
      </dsp:txBody>
      <dsp:txXfrm>
        <a:off x="2926539" y="1720225"/>
        <a:ext cx="2125558" cy="361984"/>
      </dsp:txXfrm>
    </dsp:sp>
    <dsp:sp modelId="{79B0CEDC-0005-4ACE-AB25-DB9533DC85C2}">
      <dsp:nvSpPr>
        <dsp:cNvPr id="0" name=""/>
        <dsp:cNvSpPr/>
      </dsp:nvSpPr>
      <dsp:spPr>
        <a:xfrm>
          <a:off x="3945271" y="1557653"/>
          <a:ext cx="88093" cy="8809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B749E6-BF6B-43D3-BC78-61C4A55E8F98}">
      <dsp:nvSpPr>
        <dsp:cNvPr id="0" name=""/>
        <dsp:cNvSpPr/>
      </dsp:nvSpPr>
      <dsp:spPr>
        <a:xfrm>
          <a:off x="5317792" y="1571267"/>
          <a:ext cx="0" cy="66951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D787F2-3566-4B4B-934F-5C8EBFBD3E56}">
      <dsp:nvSpPr>
        <dsp:cNvPr id="0" name=""/>
        <dsp:cNvSpPr/>
      </dsp:nvSpPr>
      <dsp:spPr>
        <a:xfrm>
          <a:off x="4031829" y="2181717"/>
          <a:ext cx="2571926" cy="6298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477" tIns="34339" rIns="115477" bIns="34339" numCol="1" spcCol="1270" rtlCol="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0" i="0" u="none" kern="1200" noProof="0" dirty="0"/>
            <a:t>Je </a:t>
          </a:r>
          <a:r>
            <a:rPr lang="de-DE" sz="1200" b="0" i="0" u="none" kern="1200" noProof="0" dirty="0" err="1"/>
            <a:t>continue</a:t>
          </a:r>
          <a:r>
            <a:rPr lang="de-DE" sz="1200" b="0" i="0" u="none" kern="1200" noProof="0" dirty="0"/>
            <a:t> de </a:t>
          </a:r>
          <a:r>
            <a:rPr lang="de-DE" sz="1200" b="0" i="0" u="none" kern="1200" noProof="0" dirty="0" err="1"/>
            <a:t>travailler</a:t>
          </a:r>
          <a:r>
            <a:rPr lang="de-DE" sz="1200" b="0" i="0" u="none" kern="1200" noProof="0" dirty="0"/>
            <a:t> </a:t>
          </a:r>
          <a:r>
            <a:rPr lang="de-DE" sz="1200" b="0" i="0" u="none" kern="1200" noProof="0" dirty="0" err="1"/>
            <a:t>mais</a:t>
          </a:r>
          <a:r>
            <a:rPr lang="de-DE" sz="1200" b="0" i="0" u="none" kern="1200" noProof="0" dirty="0"/>
            <a:t> je </a:t>
          </a:r>
          <a:r>
            <a:rPr lang="de-DE" sz="1200" b="0" i="0" u="none" kern="1200" noProof="0" dirty="0" err="1"/>
            <a:t>souhaite</a:t>
          </a:r>
          <a:r>
            <a:rPr lang="de-DE" sz="1200" b="0" i="0" u="none" kern="1200" noProof="0" dirty="0"/>
            <a:t> </a:t>
          </a:r>
          <a:r>
            <a:rPr lang="de-DE" sz="1200" b="0" i="0" u="none" kern="1200" noProof="0" dirty="0" err="1"/>
            <a:t>percevoir</a:t>
          </a:r>
          <a:r>
            <a:rPr lang="de-DE" sz="1200" b="0" i="0" u="none" kern="1200" noProof="0" dirty="0"/>
            <a:t> le 60% </a:t>
          </a:r>
          <a:r>
            <a:rPr lang="de-DE" sz="1200" b="0" i="0" u="none" kern="1200" noProof="0" dirty="0" err="1"/>
            <a:t>restant</a:t>
          </a:r>
          <a:r>
            <a:rPr lang="de-DE" sz="1200" b="0" i="0" u="none" kern="1200" noProof="0" dirty="0"/>
            <a:t> de </a:t>
          </a:r>
          <a:r>
            <a:rPr lang="de-DE" sz="1200" b="0" i="0" u="none" kern="1200" noProof="0" dirty="0" err="1"/>
            <a:t>ma</a:t>
          </a:r>
          <a:r>
            <a:rPr lang="de-DE" sz="1200" b="0" i="0" u="none" kern="1200" noProof="0" dirty="0"/>
            <a:t> </a:t>
          </a:r>
          <a:r>
            <a:rPr lang="de-DE" sz="1200" b="0" i="0" u="none" kern="1200" noProof="0" dirty="0" err="1"/>
            <a:t>rente</a:t>
          </a:r>
          <a:r>
            <a:rPr lang="de-DE" sz="1200" b="0" i="0" u="none" kern="1200" noProof="0" dirty="0"/>
            <a:t> </a:t>
          </a:r>
          <a:endParaRPr lang="de-DE" sz="1200" kern="1200" noProof="0" dirty="0"/>
        </a:p>
      </dsp:txBody>
      <dsp:txXfrm>
        <a:off x="4031829" y="2181717"/>
        <a:ext cx="2571926" cy="629834"/>
      </dsp:txXfrm>
    </dsp:sp>
    <dsp:sp modelId="{4C592FDC-E0AC-4F61-ACEF-1C00BD20E463}">
      <dsp:nvSpPr>
        <dsp:cNvPr id="0" name=""/>
        <dsp:cNvSpPr/>
      </dsp:nvSpPr>
      <dsp:spPr>
        <a:xfrm>
          <a:off x="4025984" y="1121190"/>
          <a:ext cx="2583616" cy="361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b" anchorCtr="1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noProof="0" dirty="0" err="1"/>
            <a:t>Révocation</a:t>
          </a:r>
          <a:r>
            <a:rPr lang="de-DE" sz="1800" kern="1200" noProof="0" dirty="0"/>
            <a:t> de </a:t>
          </a:r>
          <a:r>
            <a:rPr lang="de-DE" sz="1800" kern="1200" noProof="0" dirty="0" err="1"/>
            <a:t>l‘ajournement</a:t>
          </a:r>
          <a:endParaRPr lang="de-DE" sz="1800" kern="1200" noProof="0" dirty="0"/>
        </a:p>
      </dsp:txBody>
      <dsp:txXfrm>
        <a:off x="4025984" y="1121190"/>
        <a:ext cx="2583616" cy="361984"/>
      </dsp:txXfrm>
    </dsp:sp>
    <dsp:sp modelId="{3FE75B81-9D06-4F9F-BD87-C2A832B06693}">
      <dsp:nvSpPr>
        <dsp:cNvPr id="0" name=""/>
        <dsp:cNvSpPr/>
      </dsp:nvSpPr>
      <dsp:spPr>
        <a:xfrm>
          <a:off x="5273745" y="1557653"/>
          <a:ext cx="88093" cy="8809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3E8A8B-9693-4833-9262-AF7EC983C5C1}">
      <dsp:nvSpPr>
        <dsp:cNvPr id="0" name=""/>
        <dsp:cNvSpPr/>
      </dsp:nvSpPr>
      <dsp:spPr>
        <a:xfrm>
          <a:off x="6646266" y="993054"/>
          <a:ext cx="0" cy="60864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E1CF47-3984-4A03-8FA5-32EF57C9F592}">
      <dsp:nvSpPr>
        <dsp:cNvPr id="0" name=""/>
        <dsp:cNvSpPr/>
      </dsp:nvSpPr>
      <dsp:spPr>
        <a:xfrm>
          <a:off x="5477209" y="420571"/>
          <a:ext cx="2338114" cy="5724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477" tIns="34333" rIns="115477" bIns="34333" numCol="1" spcCol="1270" rtlCol="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noProof="0" dirty="0" err="1"/>
            <a:t>J‘arrête</a:t>
          </a:r>
          <a:r>
            <a:rPr lang="de-DE" sz="1200" kern="1200" noProof="0" dirty="0"/>
            <a:t> de </a:t>
          </a:r>
          <a:r>
            <a:rPr lang="de-DE" sz="1200" kern="1200" noProof="0" dirty="0" err="1"/>
            <a:t>travailler</a:t>
          </a:r>
          <a:r>
            <a:rPr lang="de-DE" sz="1200" kern="1200" noProof="0" dirty="0"/>
            <a:t> et je </a:t>
          </a:r>
          <a:r>
            <a:rPr lang="de-DE" sz="1200" kern="1200" noProof="0" dirty="0" err="1"/>
            <a:t>souhaite</a:t>
          </a:r>
          <a:r>
            <a:rPr lang="de-DE" sz="1200" kern="1200" noProof="0" dirty="0"/>
            <a:t> </a:t>
          </a:r>
          <a:r>
            <a:rPr lang="de-DE" sz="1200" kern="1200" noProof="0" dirty="0" err="1"/>
            <a:t>qu‘on</a:t>
          </a:r>
          <a:r>
            <a:rPr lang="de-DE" sz="1200" kern="1200" noProof="0" dirty="0"/>
            <a:t> </a:t>
          </a:r>
          <a:r>
            <a:rPr lang="de-DE" sz="1200" kern="1200" noProof="0" dirty="0" err="1"/>
            <a:t>révise</a:t>
          </a:r>
          <a:r>
            <a:rPr lang="de-DE" sz="1200" kern="1200" noProof="0" dirty="0"/>
            <a:t> le </a:t>
          </a:r>
          <a:r>
            <a:rPr lang="de-DE" sz="1200" kern="1200" noProof="0" dirty="0" err="1"/>
            <a:t>montant</a:t>
          </a:r>
          <a:r>
            <a:rPr lang="de-DE" sz="1200" kern="1200" noProof="0" dirty="0"/>
            <a:t> de </a:t>
          </a:r>
          <a:r>
            <a:rPr lang="de-DE" sz="1200" kern="1200" noProof="0" dirty="0" err="1"/>
            <a:t>ma</a:t>
          </a:r>
          <a:r>
            <a:rPr lang="de-DE" sz="1200" kern="1200" noProof="0" dirty="0"/>
            <a:t> </a:t>
          </a:r>
          <a:r>
            <a:rPr lang="de-DE" sz="1200" kern="1200" noProof="0" dirty="0" err="1"/>
            <a:t>rente</a:t>
          </a:r>
          <a:endParaRPr lang="de-DE" sz="1200" kern="1200" noProof="0" dirty="0"/>
        </a:p>
      </dsp:txBody>
      <dsp:txXfrm>
        <a:off x="5477209" y="420571"/>
        <a:ext cx="2338114" cy="572482"/>
      </dsp:txXfrm>
    </dsp:sp>
    <dsp:sp modelId="{85B18390-D674-4D1A-A88C-77F65C5E0FA0}">
      <dsp:nvSpPr>
        <dsp:cNvPr id="0" name=""/>
        <dsp:cNvSpPr/>
      </dsp:nvSpPr>
      <dsp:spPr>
        <a:xfrm>
          <a:off x="5583487" y="1720225"/>
          <a:ext cx="2125558" cy="361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1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noProof="0" dirty="0" err="1"/>
            <a:t>Demande</a:t>
          </a:r>
          <a:r>
            <a:rPr lang="de-DE" sz="1800" kern="1200" noProof="0" dirty="0"/>
            <a:t> de </a:t>
          </a:r>
          <a:r>
            <a:rPr lang="de-DE" sz="1800" kern="1200" noProof="0" dirty="0" err="1"/>
            <a:t>recalcul</a:t>
          </a:r>
          <a:endParaRPr lang="de-DE" sz="1800" kern="1200" noProof="0" dirty="0"/>
        </a:p>
      </dsp:txBody>
      <dsp:txXfrm>
        <a:off x="5583487" y="1720225"/>
        <a:ext cx="2125558" cy="361984"/>
      </dsp:txXfrm>
    </dsp:sp>
    <dsp:sp modelId="{7C951B90-1017-4E6B-808F-061A18AC976C}">
      <dsp:nvSpPr>
        <dsp:cNvPr id="0" name=""/>
        <dsp:cNvSpPr/>
      </dsp:nvSpPr>
      <dsp:spPr>
        <a:xfrm>
          <a:off x="6606224" y="1561657"/>
          <a:ext cx="80085" cy="8008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HorizontalPathTimeline#2">
  <dgm:title val="Zeitachse horizontaler Pfad"/>
  <dgm:desc val="Verwenden Sie diese Option, um eine Liste von Ereignissen in chronologischer Reihenfolge darzustellen. Die rechteckige Form enthält die Beschreibung, während das Datum neben dem kreisförmigen Punkt angezeigt wird. Diese SmartArt-Grafik eignet sich ideal zur Anzeige großer Textmengen mit einem kurzen Datumsformat."/>
  <dgm:catLst>
    <dgm:cat type="timeline" pri="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dir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 refType="h" fact="0.04"/>
      <dgm:constr type="ctrY" for="ch" forName="divider" refType="h" fact="0.5"/>
      <dgm:constr type="l" for="ch" forName="divider"/>
      <dgm:constr type="w" for="ch" forName="nodes" refType="w"/>
      <dgm:constr type="h" for="ch" forName="nodes" refType="h"/>
    </dgm:constrLst>
    <dgm:layoutNode name="divider" styleLbl="asst0">
      <dgm:alg type="sp"/>
      <dgm:shape xmlns:r="http://schemas.openxmlformats.org/officeDocument/2006/relationships" type="rect" r:blip="">
        <dgm:adjLst/>
      </dgm:shap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6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</dgm:constrLst>
      <dgm:forEach name="nodesForEach" axis="ch" ptType="node">
        <dgm:layoutNode name="composite">
          <dgm:alg type="composite"/>
          <dgm:shape xmlns:r="http://schemas.openxmlformats.org/officeDocument/2006/relationships" r:blip="">
            <dgm:adjLst/>
          </dgm:shape>
          <dgm:choose name="CaseForPlacingNodesAboveAndBelowDivider">
            <dgm:if name="CaseForPlacingNodeAboveDivider" axis="self" ptType="node" func="posOdd" op="equ" val="1">
              <dgm:constrLst>
                <dgm:constr type="w" for="ch" forName="L2TextContainer" refType="w" fact="0.88"/>
                <dgm:constr type="h" for="ch" forName="L2TextContainer" refType="h" fact="0.15"/>
                <dgm:constr type="h" for="ch" forName="L2TextContainer" refType="h" op="lte" fact="0.31"/>
                <dgm:constr type="b" for="ch" forName="L2TextContainer" refType="h" fact="0.31"/>
                <dgm:constr type="l" for="ch" forName="L2TextContainer" refType="w" fact="0.06"/>
                <dgm:constr type="w" for="ch" forName="ConnectLine"/>
                <dgm:constr type="l" for="ch" forName="ConnectLine" refType="w" fact="0.5"/>
                <dgm:constr type="h" for="ch" forName="ConnectLine" refType="h" fact="0.19"/>
                <dgm:constr type="t" for="ch" forName="ConnectLine" refType="h" fact="0.31"/>
                <dgm:constr type="w" for="ch" forName="FlexibleEmptyPlaceHolder" refType="w"/>
                <dgm:constr type="h" for="ch" forName="FlexibleEmptyPlaceHolder" refType="h" fact="0.16"/>
                <dgm:constr type="h" for="ch" forName="FlexibleEmptyPlaceHolder" refType="h" op="gte" fact="0.005"/>
                <dgm:constr type="t" for="ch" forName="FlexibleEmptyPlaceHolder" refType="h" fact="0"/>
                <dgm:constr type="w" for="ch" forName="ConnectorPoint" refType="h" fact="0.025"/>
                <dgm:constr type="h" for="ch" forName="ConnectorPoint" refType="h" fact="0.025"/>
                <dgm:constr type="ctrX" for="ch" forName="ConnectorPoint" refType="w" fact="0.5"/>
                <dgm:constr type="ctrY" for="ch" forName="ConnectorPoint" refType="h" fact="0.5"/>
                <dgm:constr type="w" for="ch" forName="L1TextContainer" refType="w" fact="0.8"/>
                <dgm:constr type="l" for="ch" forName="L1TextContainer" refType="w" fact="0.1"/>
                <dgm:constr type="t" for="ch" forName="L1TextContainer" refType="h" fact="0.537"/>
                <dgm:constr type="h" for="ch" forName="L1TextContainer" refType="h" fact="0.113"/>
                <dgm:constr type="w" for="ch" forName="EmptyPlaceHolder" refType="w"/>
                <dgm:constr type="t" for="ch" forName="EmptyPlaceHolder" refType="h" fact="0.65"/>
                <dgm:constr type="h" for="ch" forName="EmptyPlaceHolder" refType="h" fact="0.35"/>
              </dgm:constrLst>
            </dgm:if>
            <dgm:else name="CaseForPlacingNodeBelowDivider">
              <dgm:constrLst>
                <dgm:constr type="w" for="ch" forName="EmptyPlaceHolder" refType="w"/>
                <dgm:constr type="h" for="ch" forName="EmptyPlaceHolder" refType="h" fact="0.35"/>
                <dgm:constr type="t" for="ch" forName="EmptyPlaceHolder" refType="h" fact="0"/>
                <dgm:constr type="w" for="ch" forName="FlexibleEmptyPlaceHolder" refType="w"/>
                <dgm:constr type="h" for="ch" forName="FlexibleEmptyPlaceHolder" refType="h" fact="0.16"/>
                <dgm:constr type="h" for="ch" forName="FlexibleEmptyPlaceHolder" refType="h" op="gte" fact="0.005"/>
                <dgm:constr type="b" for="ch" forName="FlexibleEmptyPlaceHolder" refType="h"/>
                <dgm:constr type="w" for="ch" forName="L1TextContainer" refType="w" fact="0.8"/>
                <dgm:constr type="l" for="ch" forName="L1TextContainer" refType="w" fact="0.1"/>
                <dgm:constr type="t" for="ch" forName="L1TextContainer" refType="h" fact="0.35"/>
                <dgm:constr type="h" for="ch" forName="L1TextContainer" refType="h" fact="0.113"/>
                <dgm:constr type="w" for="ch" forName="ConnectorPoint" refType="h" fact="0.025"/>
                <dgm:constr type="h" for="ch" forName="ConnectorPoint" refType="h" fact="0.025"/>
                <dgm:constr type="ctrX" for="ch" forName="ConnectorPoint" refType="w" fact="0.5"/>
                <dgm:constr type="ctrY" for="ch" forName="ConnectorPoint" refType="h" fact="0.5"/>
                <dgm:constr type="w" for="ch" forName="ConnectLine"/>
                <dgm:constr type="l" for="ch" forName="ConnectLine" refType="w" fact="0.5"/>
                <dgm:constr type="h" for="ch" forName="ConnectLine" refType="h" fact="0.19"/>
                <dgm:constr type="t" for="ch" forName="ConnectLine" refType="h" fact="0.5"/>
                <dgm:constr type="w" for="ch" forName="L2TextContainer" refType="w" fact="0.88"/>
                <dgm:constr type="h" for="ch" forName="L2TextContainer" refType="h" fact="0.15"/>
                <dgm:constr type="h" for="ch" forName="L2TextContainer" refType="h" op="lte" fact="0.31"/>
                <dgm:constr type="t" for="ch" forName="L2TextContainer" refType="h" fact="0.69"/>
                <dgm:constr type="l" for="ch" forName="L2TextContainer" refType="w" fact="0.06"/>
              </dgm:constrLst>
            </dgm:else>
          </dgm:choose>
          <dgm:layoutNode name="ConnectorPoint" styleLbl="fgAcc1" moveWith="L2TextContainer">
            <dgm:alg type="sp"/>
            <dgm:shape xmlns:r="http://schemas.openxmlformats.org/officeDocument/2006/relationships" type="ellipse" r:blip="" zOrderOff="10">
              <dgm:adjLst/>
            </dgm:shape>
            <dgm:presOf/>
            <dgm:constrLst/>
          </dgm:layoutNode>
          <dgm:layoutNode name="ConnectLine" styleLbl="alignNode1" moveWith="L2TextContainer">
            <dgm:alg type="sp"/>
            <dgm:shape xmlns:r="http://schemas.openxmlformats.org/officeDocument/2006/relationships" type="line" r:blip="">
              <dgm:adjLst/>
              <dgm:extLst>
                <a:ext uri="{B698B0E9-8C71-41B9-8309-B3DCBF30829C}">
                  <dgm1612:spPr xmlns:dgm1612="http://schemas.microsoft.com/office/drawing/2016/12/diagram">
                    <a:ln>
                      <a:prstDash val="dash"/>
                    </a:ln>
                  </dgm1612:spPr>
                </a:ext>
              </dgm:extLst>
            </dgm:shape>
            <dgm:presOf/>
            <dgm:constrLst/>
          </dgm:layoutNode>
          <dgm:layoutNode name="FlexibleEmptyPlaceHolder">
            <dgm:alg type="sp"/>
            <dgm:shape xmlns:r="http://schemas.openxmlformats.org/officeDocument/2006/relationships" r:blip="">
              <dgm:adjLst/>
            </dgm:shape>
            <dgm:presOf/>
            <dgm:constrLst/>
          </dgm:layoutNode>
          <dgm:layoutNode name="L2TextContainer" styleLbl="bgAcc1">
            <dgm:varLst>
              <dgm:chMax val="0"/>
              <dgm:chPref val="0"/>
              <dgm:bulletEnabled val="1"/>
            </dgm:varLst>
            <dgm:choose name="L2TextContainerAlgo">
              <dgm:if name="L2TextContainerAlgoLTR" func="var" arg="dir" op="equ" val="norm">
                <dgm:alg type="tx">
                  <dgm:param type="txAnchorVert" val="mid"/>
                  <dgm:param type="parTxRTLAlign" val="l"/>
                  <dgm:param type="parTxLTRAlign" val="l"/>
                  <dgm:param type="txAnchorVertCh" val="mid"/>
                  <dgm:param type="shpTxRTLAlignCh" val="l"/>
                  <dgm:param type="shpTxLTRAlignCh" val="l"/>
                </dgm:alg>
              </dgm:if>
              <dgm:else name="L2TextContainerAlgoRTL">
                <dgm:alg type="tx">
                  <dgm:param type="txAnchorVert" val="mid"/>
                  <dgm:param type="parTxRTLAlign" val="r"/>
                  <dgm:param type="parTxLTRAlign" val="r"/>
                  <dgm:param type="txAnchorVertCh" val="mid"/>
                  <dgm:param type="shpTxRTLAlignCh" val="r"/>
                  <dgm:param type="shpTxLTR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w" fact="0.14"/>
              <dgm:constr type="rMarg" refType="w" fact="0.14"/>
              <dgm:constr type="tMarg" refType="h" fact="0.17"/>
              <dgm:constr type="bMarg" refType="h" fact="0.17"/>
            </dgm:constrLst>
            <dgm:ruleLst>
              <dgm:rule type="h" val="INF" fact="NaN" max="NaN"/>
              <dgm:rule type="primFontSz" val="11" fact="NaN" max="NaN"/>
            </dgm:ruleLst>
          </dgm:layoutNode>
          <dgm:layoutNode name="L1TextContainer" styleLbl="revTx">
            <dgm:varLst>
              <dgm:chMax val="1"/>
              <dgm:chPref val="1"/>
              <dgm:bulletEnabled val="1"/>
            </dgm:varLst>
            <dgm:choose name="casesForTxtDirLogic">
              <dgm:if name="Name78" axis="self" ptType="node" func="posOdd" op="equ" val="1">
                <dgm:alg type="tx">
                  <dgm:param type="txAnchorHorz" val="ctr"/>
                  <dgm:param type="txAnchorVert" val="t"/>
                  <dgm:param type="parTxRTLAlign" val="ctr"/>
                  <dgm:param type="parTxRTLAlign" val="ctr"/>
                </dgm:alg>
              </dgm:if>
              <dgm:else name="Name89">
                <dgm:alg type="tx">
                  <dgm:param type="txAnchorHorz" val="ctr"/>
                  <dgm:param type="txAnchorVert" val="b"/>
                  <dgm:param type="parTxRTL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4" fact="NaN" max="NaN"/>
            </dgm:ruleLst>
          </dgm:layoutNode>
          <dgm:layoutNode name="EmptyPlaceHolder">
            <dgm:alg type="sp"/>
            <dgm:shape xmlns:r="http://schemas.openxmlformats.org/officeDocument/2006/relationships" r:blip="">
              <dgm:adjLst/>
            </dgm:shape>
            <dgm:presOf/>
            <dgm:constrLst/>
          </dgm:layoutNode>
        </dgm:layoutNode>
        <dgm:forEach name="Name28" axis="followSib" ptType="sibTrans" cnt="1">
          <dgm:layoutNode name="spaceBetweenRectangle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D39B4-012D-4E18-8D75-F02581802566}" type="datetimeFigureOut">
              <a:rPr lang="fr-CH" smtClean="0"/>
              <a:t>06.06.2023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33EF1-DE50-4211-8367-2BC1CFF9663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98724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Entre 2000 et 2016, augmentation de 2,3 à 4,9 milliards. Et 202700 à 318000 bénéficiaires / 46% des AI et 12,5% des AVS touchent PC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D247C-BD67-4AB8-8C9E-CDEB23D45F5E}" type="slidenum">
              <a:rPr lang="fr-CH" smtClean="0"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22416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de-DE" smtClean="0"/>
              <a:t>37</a:t>
            </a:fld>
            <a:endParaRPr lang="de-D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676555-DBF6-60F7-ABA4-89ABD6817BE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4A0584B-DD0F-438D-ABB3-3E54857C9D49}" type="datetime1">
              <a:rPr lang="de-DE" smtClean="0"/>
              <a:t>06.06.2023</a:t>
            </a:fld>
            <a:endParaRPr lang="de-DE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B123D7A-48EE-C3DB-63B6-209045C0AC3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rt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640455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de-DE" smtClean="0"/>
              <a:t>39</a:t>
            </a:fld>
            <a:endParaRPr lang="de-D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EDE8902-E4A9-D015-C6F5-51DD7C8D0BB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B758E6F-8D28-415D-9718-7C3FE6E9B1D6}" type="datetime1">
              <a:rPr lang="de-DE" smtClean="0"/>
              <a:t>06.06.2023</a:t>
            </a:fld>
            <a:endParaRPr lang="de-DE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17FFC06-43F6-56CA-3731-5FAA8C9B518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rt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375987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D247C-BD67-4AB8-8C9E-CDEB23D45F5E}" type="slidenum">
              <a:rPr lang="fr-CH" smtClean="0"/>
              <a:t>40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73794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Initiative de l’USS sur la redistribution à l’AVS des bénéfices exceptionnels de la BNS lancée en printemps 2022 et initiative de l’UDC sur la redistribution à l’AVS des bénéfices dus aux intérêts négatifs de la BNS en discussion. </a:t>
            </a:r>
          </a:p>
          <a:p>
            <a:r>
              <a:rPr lang="fr-CH" dirty="0"/>
              <a:t>Ces 2 idées ont été écartées par l’AF dans le cadres des discussions AVS21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D247C-BD67-4AB8-8C9E-CDEB23D45F5E}" type="slidenum">
              <a:rPr lang="fr-CH" smtClean="0"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37288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DF3E386-CF24-4787-A8B9-497B72034964}" type="datetime1">
              <a:rPr lang="de-DE" smtClean="0"/>
              <a:t>06.06.2023</a:t>
            </a:fld>
            <a:endParaRPr lang="de-D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rtl="0"/>
            <a:endParaRPr lang="de-DE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D0EDF81-139F-488C-872B-4720FBA6BF98}" type="slidenum">
              <a:rPr lang="de-DE" noProof="0" smtClean="0"/>
              <a:t>29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939424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de-DE" smtClean="0"/>
              <a:t>30</a:t>
            </a:fld>
            <a:endParaRPr lang="de-D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9ACABBA-5478-06D3-3C23-10BCF2A5036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7970940-9EEF-4CC8-950B-78C1C5FBC9EE}" type="datetime1">
              <a:rPr lang="de-DE" smtClean="0"/>
              <a:t>06.06.2023</a:t>
            </a:fld>
            <a:endParaRPr lang="de-DE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FAF68BF-FF91-8257-8D0A-F49FA8DBDBE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rt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598520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de-DE" smtClean="0"/>
              <a:t>32</a:t>
            </a:fld>
            <a:endParaRPr lang="de-D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676555-DBF6-60F7-ABA4-89ABD6817BE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715B645-BB0B-4AC4-A574-3B9DC5CB2963}" type="datetime1">
              <a:rPr lang="de-DE" smtClean="0"/>
              <a:t>06.06.2023</a:t>
            </a:fld>
            <a:endParaRPr lang="de-DE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B123D7A-48EE-C3DB-63B6-209045C0AC3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rt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98578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de-DE" smtClean="0"/>
              <a:t>33</a:t>
            </a:fld>
            <a:endParaRPr lang="de-D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676555-DBF6-60F7-ABA4-89ABD6817BE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70B60CA-3CB6-4AF7-9624-BA834E8B5265}" type="datetime1">
              <a:rPr lang="de-DE" smtClean="0"/>
              <a:t>06.06.2023</a:t>
            </a:fld>
            <a:endParaRPr lang="de-DE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B123D7A-48EE-C3DB-63B6-209045C0AC3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rt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660834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de-DE" smtClean="0"/>
              <a:t>34</a:t>
            </a:fld>
            <a:endParaRPr lang="de-D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676555-DBF6-60F7-ABA4-89ABD6817BE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FFBF86C-28EA-41DB-8CF5-0157113C57FD}" type="datetime1">
              <a:rPr lang="de-DE" smtClean="0"/>
              <a:t>06.06.2023</a:t>
            </a:fld>
            <a:endParaRPr lang="de-DE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B123D7A-48EE-C3DB-63B6-209045C0AC3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rt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590615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de-DE" smtClean="0"/>
              <a:t>35</a:t>
            </a:fld>
            <a:endParaRPr lang="de-D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676555-DBF6-60F7-ABA4-89ABD6817BE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D624429-BAF1-426D-B82D-8B159A593F5D}" type="datetime1">
              <a:rPr lang="de-DE" smtClean="0"/>
              <a:t>06.06.2023</a:t>
            </a:fld>
            <a:endParaRPr lang="de-DE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B123D7A-48EE-C3DB-63B6-209045C0AC3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rt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755273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de-DE" smtClean="0"/>
              <a:t>36</a:t>
            </a:fld>
            <a:endParaRPr lang="de-D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676555-DBF6-60F7-ABA4-89ABD6817BE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70B60CA-3CB6-4AF7-9624-BA834E8B5265}" type="datetime1">
              <a:rPr lang="de-DE" smtClean="0"/>
              <a:t>06.06.2023</a:t>
            </a:fld>
            <a:endParaRPr lang="de-DE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B123D7A-48EE-C3DB-63B6-209045C0AC3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rt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142179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4028"/>
            <a:ext cx="9144000" cy="387096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86000" y="4614906"/>
            <a:ext cx="6858000" cy="660164"/>
          </a:xfrm>
          <a:solidFill>
            <a:srgbClr val="C00000"/>
          </a:solidFill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CH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86000" y="5420709"/>
            <a:ext cx="6858000" cy="372235"/>
          </a:xfrm>
        </p:spPr>
        <p:txBody>
          <a:bodyPr anchor="ctr"/>
          <a:lstStyle>
            <a:lvl1pPr marL="0" indent="0" algn="l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/>
            </a:lvl1pPr>
          </a:lstStyle>
          <a:p>
            <a:fld id="{06C30406-7A34-45AA-9F02-7BC60A3AAD01}" type="datetime1">
              <a:rPr lang="fr-FR" smtClean="0"/>
              <a:pPr/>
              <a:t>06/06/2023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715000" y="6356351"/>
            <a:ext cx="3086100" cy="365125"/>
          </a:xfrm>
        </p:spPr>
        <p:txBody>
          <a:bodyPr/>
          <a:lstStyle>
            <a:lvl1pPr algn="r">
              <a:defRPr sz="1600"/>
            </a:lvl1pPr>
          </a:lstStyle>
          <a:p>
            <a:r>
              <a:rPr lang="fr-CH"/>
              <a:t>www.avs.vs.ch</a:t>
            </a:r>
          </a:p>
        </p:txBody>
      </p:sp>
      <p:pic>
        <p:nvPicPr>
          <p:cNvPr id="8" name="Bild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522926"/>
            <a:ext cx="2097318" cy="670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332783"/>
      </p:ext>
    </p:extLst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1165252"/>
            <a:ext cx="2949178" cy="892147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1165252"/>
            <a:ext cx="4629150" cy="469580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A3A17-FD8F-436E-BBAE-F92A77FCBDB1}" type="datetime1">
              <a:rPr lang="fr-FR" smtClean="0"/>
              <a:t>06/06/2023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www.avs.vs.ch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CH" dirty="0"/>
              <a:t>Page </a:t>
            </a:r>
            <a:fld id="{EA611F82-ED62-4CA6-938C-4BD3DDECEF82}" type="slidenum">
              <a:rPr lang="fr-CH" smtClean="0"/>
              <a:t>‹N°›</a:t>
            </a:fld>
            <a:endParaRPr lang="fr-CH" dirty="0"/>
          </a:p>
        </p:txBody>
      </p:sp>
      <p:cxnSp>
        <p:nvCxnSpPr>
          <p:cNvPr id="8" name="Connecteur droit 7"/>
          <p:cNvCxnSpPr/>
          <p:nvPr userDrawn="1"/>
        </p:nvCxnSpPr>
        <p:spPr>
          <a:xfrm flipV="1">
            <a:off x="323850" y="6364112"/>
            <a:ext cx="8532150" cy="47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61014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31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1173344"/>
            <a:ext cx="2949178" cy="8840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1173344"/>
            <a:ext cx="4629150" cy="4687713"/>
          </a:xfrm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BA95-115D-44BC-8B17-0082DDB49AD1}" type="datetime1">
              <a:rPr lang="fr-FR" smtClean="0"/>
              <a:t>06/06/2023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www.avs.vs.ch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1F82-ED62-4CA6-938C-4BD3DDECEF82}" type="slidenum">
              <a:rPr lang="fr-CH" smtClean="0"/>
              <a:t>‹N°›</a:t>
            </a:fld>
            <a:endParaRPr lang="fr-CH"/>
          </a:p>
        </p:txBody>
      </p:sp>
      <p:cxnSp>
        <p:nvCxnSpPr>
          <p:cNvPr id="8" name="Connecteur droit 7"/>
          <p:cNvCxnSpPr/>
          <p:nvPr userDrawn="1"/>
        </p:nvCxnSpPr>
        <p:spPr>
          <a:xfrm flipV="1">
            <a:off x="323850" y="6364112"/>
            <a:ext cx="8532150" cy="47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6732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B7FE-04F9-43E0-9CC6-29F4740AA684}" type="datetime1">
              <a:rPr lang="fr-FR" smtClean="0"/>
              <a:t>06/06/2023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www.avs.vs.ch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1F82-ED62-4CA6-938C-4BD3DDECEF82}" type="slidenum">
              <a:rPr lang="fr-CH" smtClean="0"/>
              <a:t>‹N°›</a:t>
            </a:fld>
            <a:endParaRPr lang="fr-CH"/>
          </a:p>
        </p:txBody>
      </p:sp>
      <p:cxnSp>
        <p:nvCxnSpPr>
          <p:cNvPr id="7" name="Connecteur droit 6"/>
          <p:cNvCxnSpPr/>
          <p:nvPr userDrawn="1"/>
        </p:nvCxnSpPr>
        <p:spPr>
          <a:xfrm flipV="1">
            <a:off x="323850" y="6364112"/>
            <a:ext cx="8532150" cy="47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022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6" y="1149069"/>
            <a:ext cx="1971675" cy="502789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2" y="1149069"/>
            <a:ext cx="5800725" cy="5027894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FF52-6E1A-458C-A586-EB127CF4CEEF}" type="datetime1">
              <a:rPr lang="fr-FR" smtClean="0"/>
              <a:t>06/06/2023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www.avs.vs.ch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CH" dirty="0"/>
              <a:t>Page </a:t>
            </a:r>
            <a:fld id="{EA611F82-ED62-4CA6-938C-4BD3DDECEF82}" type="slidenum">
              <a:rPr lang="fr-CH" smtClean="0"/>
              <a:t>‹N°›</a:t>
            </a:fld>
            <a:endParaRPr lang="fr-CH" dirty="0"/>
          </a:p>
        </p:txBody>
      </p:sp>
      <p:cxnSp>
        <p:nvCxnSpPr>
          <p:cNvPr id="7" name="Connecteur droit 6"/>
          <p:cNvCxnSpPr/>
          <p:nvPr userDrawn="1"/>
        </p:nvCxnSpPr>
        <p:spPr>
          <a:xfrm flipV="1">
            <a:off x="323850" y="6364112"/>
            <a:ext cx="8532150" cy="47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114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54782" y="1196701"/>
            <a:ext cx="6160568" cy="72372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54782" y="2089679"/>
            <a:ext cx="6160568" cy="4087284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857250" indent="-514350">
              <a:buFont typeface="+mj-lt"/>
              <a:buAutoNum type="arabicPeriod"/>
              <a:defRPr/>
            </a:lvl2pPr>
            <a:lvl3pPr marL="1177925" indent="-457200">
              <a:buFont typeface="+mj-lt"/>
              <a:buAutoNum type="arabicPeriod"/>
              <a:defRPr/>
            </a:lvl3pPr>
            <a:lvl4pPr>
              <a:buFont typeface="+mj-lt"/>
              <a:buAutoNum type="arabicPeriod"/>
              <a:defRPr/>
            </a:lvl4pPr>
            <a:lvl5pPr>
              <a:buFont typeface="+mj-lt"/>
              <a:buAutoNum type="arabicPeriod"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4D813-DC48-4B35-B84D-8022620CA06F}" type="datetime1">
              <a:rPr lang="fr-FR" smtClean="0"/>
              <a:t>06/06/2023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www.avs.vs.ch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CH" dirty="0"/>
              <a:t>Page </a:t>
            </a:r>
            <a:fld id="{EA611F82-ED62-4CA6-938C-4BD3DDECEF82}" type="slidenum">
              <a:rPr lang="fr-CH" smtClean="0"/>
              <a:pPr/>
              <a:t>‹N°›</a:t>
            </a:fld>
            <a:endParaRPr lang="fr-CH" dirty="0"/>
          </a:p>
        </p:txBody>
      </p:sp>
      <p:pic>
        <p:nvPicPr>
          <p:cNvPr id="7" name="Bild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522926"/>
            <a:ext cx="2097318" cy="6708166"/>
          </a:xfrm>
          <a:prstGeom prst="rect">
            <a:avLst/>
          </a:prstGeom>
        </p:spPr>
      </p:pic>
      <p:cxnSp>
        <p:nvCxnSpPr>
          <p:cNvPr id="8" name="Connecteur droit 7"/>
          <p:cNvCxnSpPr/>
          <p:nvPr userDrawn="1"/>
        </p:nvCxnSpPr>
        <p:spPr>
          <a:xfrm flipV="1">
            <a:off x="323850" y="6364112"/>
            <a:ext cx="8532150" cy="47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9897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EAA06-32AF-444A-AFA1-2194793CE5BC}" type="datetime1">
              <a:rPr lang="fr-FR" smtClean="0"/>
              <a:t>06/06/2023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www.avs.vs.ch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CH" dirty="0"/>
              <a:t>Page </a:t>
            </a:r>
            <a:fld id="{EA611F82-ED62-4CA6-938C-4BD3DDECEF82}" type="slidenum">
              <a:rPr lang="fr-CH" smtClean="0"/>
              <a:t>‹N°›</a:t>
            </a:fld>
            <a:endParaRPr lang="fr-CH" dirty="0"/>
          </a:p>
        </p:txBody>
      </p:sp>
      <p:cxnSp>
        <p:nvCxnSpPr>
          <p:cNvPr id="7" name="Connecteur droit 6"/>
          <p:cNvCxnSpPr/>
          <p:nvPr userDrawn="1"/>
        </p:nvCxnSpPr>
        <p:spPr>
          <a:xfrm flipV="1">
            <a:off x="323850" y="6364112"/>
            <a:ext cx="8532150" cy="47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780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A5D6-B2BD-49BB-8DD2-79C9C902828D}" type="datetime1">
              <a:rPr lang="fr-FR" smtClean="0"/>
              <a:t>06/06/2023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www.avs.vs.ch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CH" dirty="0"/>
              <a:t>Page </a:t>
            </a:r>
            <a:fld id="{EA611F82-ED62-4CA6-938C-4BD3DDECEF82}" type="slidenum">
              <a:rPr lang="fr-CH" smtClean="0"/>
              <a:pPr/>
              <a:t>‹N°›</a:t>
            </a:fld>
            <a:endParaRPr lang="fr-CH" dirty="0"/>
          </a:p>
        </p:txBody>
      </p:sp>
      <p:cxnSp>
        <p:nvCxnSpPr>
          <p:cNvPr id="7" name="Connecteur droit 6"/>
          <p:cNvCxnSpPr/>
          <p:nvPr userDrawn="1"/>
        </p:nvCxnSpPr>
        <p:spPr>
          <a:xfrm flipV="1">
            <a:off x="323850" y="6364112"/>
            <a:ext cx="8532150" cy="47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637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BEC38CB-1327-4B4E-A7D0-9571E9D8DBD3}" type="datetime1">
              <a:rPr lang="fr-FR" smtClean="0"/>
              <a:t>06/06/2023</a:t>
            </a:fld>
            <a:endParaRPr lang="fr-CH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H"/>
              <a:t>www.avs.vs.ch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H" dirty="0"/>
              <a:t>Page </a:t>
            </a:r>
            <a:fld id="{EA611F82-ED62-4CA6-938C-4BD3DDECEF82}" type="slidenum">
              <a:rPr lang="fr-CH" smtClean="0"/>
              <a:pPr/>
              <a:t>‹N°›</a:t>
            </a:fld>
            <a:endParaRPr lang="fr-CH" dirty="0"/>
          </a:p>
        </p:txBody>
      </p:sp>
      <p:cxnSp>
        <p:nvCxnSpPr>
          <p:cNvPr id="8" name="Connecteur droit 7"/>
          <p:cNvCxnSpPr/>
          <p:nvPr userDrawn="1"/>
        </p:nvCxnSpPr>
        <p:spPr>
          <a:xfrm flipV="1">
            <a:off x="323850" y="6364112"/>
            <a:ext cx="8532150" cy="47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010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1108609"/>
            <a:ext cx="7886700" cy="58208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FFE3E-138E-4836-8631-2A4B03922F3D}" type="datetime1">
              <a:rPr lang="fr-FR" smtClean="0"/>
              <a:t>06/06/2023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www.avs.vs.ch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CH" dirty="0"/>
              <a:t>Page </a:t>
            </a:r>
            <a:fld id="{EA611F82-ED62-4CA6-938C-4BD3DDECEF82}" type="slidenum">
              <a:rPr lang="fr-CH" smtClean="0"/>
              <a:t>‹N°›</a:t>
            </a:fld>
            <a:endParaRPr lang="fr-CH" dirty="0"/>
          </a:p>
        </p:txBody>
      </p:sp>
      <p:cxnSp>
        <p:nvCxnSpPr>
          <p:cNvPr id="10" name="Connecteur droit 9"/>
          <p:cNvCxnSpPr/>
          <p:nvPr userDrawn="1"/>
        </p:nvCxnSpPr>
        <p:spPr>
          <a:xfrm flipV="1">
            <a:off x="323850" y="6364112"/>
            <a:ext cx="8532150" cy="47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29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A5D4-A800-4512-BE8C-684E51491344}" type="datetime1">
              <a:rPr lang="fr-FR" smtClean="0"/>
              <a:t>06/06/2023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www.avs.vs.ch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CH" dirty="0"/>
              <a:t>Page </a:t>
            </a:r>
            <a:fld id="{EA611F82-ED62-4CA6-938C-4BD3DDECEF82}" type="slidenum">
              <a:rPr lang="fr-CH" smtClean="0"/>
              <a:t>‹N°›</a:t>
            </a:fld>
            <a:endParaRPr lang="fr-CH" dirty="0"/>
          </a:p>
        </p:txBody>
      </p:sp>
      <p:cxnSp>
        <p:nvCxnSpPr>
          <p:cNvPr id="6" name="Connecteur droit 5"/>
          <p:cNvCxnSpPr/>
          <p:nvPr userDrawn="1"/>
        </p:nvCxnSpPr>
        <p:spPr>
          <a:xfrm flipV="1">
            <a:off x="323850" y="6364112"/>
            <a:ext cx="8532150" cy="47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338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4095" y="3077779"/>
            <a:ext cx="5715505" cy="72372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933F-FEF3-4D51-8E4D-EC67C90339B2}" type="datetime1">
              <a:rPr lang="fr-FR" smtClean="0"/>
              <a:t>06/06/2023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www.avs.vs.ch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CH" dirty="0"/>
              <a:t>Page </a:t>
            </a:r>
            <a:fld id="{EA611F82-ED62-4CA6-938C-4BD3DDECEF82}" type="slidenum">
              <a:rPr lang="fr-CH" smtClean="0"/>
              <a:t>‹N°›</a:t>
            </a:fld>
            <a:endParaRPr lang="fr-CH" dirty="0"/>
          </a:p>
        </p:txBody>
      </p:sp>
      <p:pic>
        <p:nvPicPr>
          <p:cNvPr id="6" name="Bild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522926"/>
            <a:ext cx="2097318" cy="6708166"/>
          </a:xfrm>
          <a:prstGeom prst="rect">
            <a:avLst/>
          </a:prstGeom>
        </p:spPr>
      </p:pic>
      <p:cxnSp>
        <p:nvCxnSpPr>
          <p:cNvPr id="7" name="Connecteur droit 6"/>
          <p:cNvCxnSpPr/>
          <p:nvPr userDrawn="1"/>
        </p:nvCxnSpPr>
        <p:spPr>
          <a:xfrm flipV="1">
            <a:off x="323850" y="6364112"/>
            <a:ext cx="8532150" cy="47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51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2EA52-CAED-433C-9E47-81DC351D9070}" type="datetime1">
              <a:rPr lang="fr-FR" smtClean="0"/>
              <a:t>06/06/2023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www.avs.vs.ch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CH" dirty="0"/>
              <a:t>Page </a:t>
            </a:r>
            <a:fld id="{EA611F82-ED62-4CA6-938C-4BD3DDECEF82}" type="slidenum">
              <a:rPr lang="fr-CH" smtClean="0"/>
              <a:t>‹N°›</a:t>
            </a:fld>
            <a:endParaRPr lang="fr-CH" dirty="0"/>
          </a:p>
        </p:txBody>
      </p:sp>
      <p:cxnSp>
        <p:nvCxnSpPr>
          <p:cNvPr id="5" name="Connecteur droit 4"/>
          <p:cNvCxnSpPr/>
          <p:nvPr userDrawn="1"/>
        </p:nvCxnSpPr>
        <p:spPr>
          <a:xfrm flipV="1">
            <a:off x="323850" y="6364112"/>
            <a:ext cx="8532150" cy="47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024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1196701"/>
            <a:ext cx="7886700" cy="723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2089679"/>
            <a:ext cx="7886700" cy="4087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5BDD3F-693E-4229-B161-BFAFC73628E3}" type="datetime1">
              <a:rPr lang="fr-FR" smtClean="0"/>
              <a:pPr/>
              <a:t>06/06/2023</a:t>
            </a:fld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H"/>
              <a:t>www.avs.vs.ch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H"/>
              <a:t>Page </a:t>
            </a:r>
            <a:fld id="{EA611F82-ED62-4CA6-938C-4BD3DDECEF82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19" name="Rechteck 14"/>
          <p:cNvSpPr/>
          <p:nvPr userDrawn="1"/>
        </p:nvSpPr>
        <p:spPr>
          <a:xfrm flipV="1">
            <a:off x="0" y="0"/>
            <a:ext cx="9144000" cy="1017312"/>
          </a:xfrm>
          <a:prstGeom prst="rect">
            <a:avLst/>
          </a:prstGeom>
          <a:solidFill>
            <a:srgbClr val="DDDE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CD0920"/>
              </a:solidFill>
            </a:endParaRPr>
          </a:p>
        </p:txBody>
      </p:sp>
      <p:sp>
        <p:nvSpPr>
          <p:cNvPr id="20" name="Rechteck 6"/>
          <p:cNvSpPr/>
          <p:nvPr userDrawn="1"/>
        </p:nvSpPr>
        <p:spPr>
          <a:xfrm flipV="1">
            <a:off x="0" y="1017312"/>
            <a:ext cx="9144000" cy="55054"/>
          </a:xfrm>
          <a:prstGeom prst="rect">
            <a:avLst/>
          </a:prstGeom>
          <a:solidFill>
            <a:srgbClr val="CD0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CD0920"/>
              </a:solidFill>
            </a:endParaRPr>
          </a:p>
        </p:txBody>
      </p:sp>
      <p:pic>
        <p:nvPicPr>
          <p:cNvPr id="21" name="Bild 1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442" y="101013"/>
            <a:ext cx="4313099" cy="76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93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61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 ftr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fr-CH" sz="3200" b="1" kern="1200" dirty="0">
          <a:solidFill>
            <a:srgbClr val="CD0920"/>
          </a:solidFill>
          <a:latin typeface="Arial"/>
          <a:ea typeface="+mn-ea"/>
          <a:cs typeface="Arial"/>
        </a:defRPr>
      </a:lvl1pPr>
    </p:titleStyle>
    <p:bodyStyle>
      <a:lvl1pPr marL="355600" indent="-355600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20725" indent="-377825" algn="l" defTabSz="685766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76325" indent="-355600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31925" indent="-355600" algn="l" defTabSz="685766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797050" indent="-365125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/>
              <a:t>Réforme AVS 21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H" dirty="0"/>
              <a:t>Pascal Roth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D3D19-7637-4DFA-98E0-49E8A5CAC6AD}" type="datetime1">
              <a:rPr lang="fr-FR" smtClean="0"/>
              <a:t>06/06/2023</a:t>
            </a:fld>
            <a:endParaRPr lang="fr-CH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dirty="0"/>
              <a:t>www.avs.vs.ch</a:t>
            </a:r>
          </a:p>
        </p:txBody>
      </p:sp>
    </p:spTree>
    <p:extLst>
      <p:ext uri="{BB962C8B-B14F-4D97-AF65-F5344CB8AC3E}">
        <p14:creationId xmlns:p14="http://schemas.microsoft.com/office/powerpoint/2010/main" val="2651499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6239" y="1196701"/>
            <a:ext cx="8650314" cy="731838"/>
          </a:xfrm>
        </p:spPr>
        <p:txBody>
          <a:bodyPr>
            <a:noAutofit/>
          </a:bodyPr>
          <a:lstStyle/>
          <a:p>
            <a:r>
              <a:rPr lang="fr-FR" sz="2400" dirty="0"/>
              <a:t>Pendant combien de temps doit-on payer des cotisations?</a:t>
            </a:r>
            <a:endParaRPr lang="de-CH" sz="240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87387" y="2443163"/>
            <a:ext cx="2716639" cy="116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9" rIns="91436" bIns="45719">
            <a:spAutoFit/>
          </a:bodyPr>
          <a:lstStyle>
            <a:lvl1pPr eaLnBrk="0" hangingPunct="0">
              <a:spcBef>
                <a:spcPct val="20000"/>
              </a:spcBef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de-DE" sz="2000" dirty="0">
                <a:latin typeface="+mn-lt"/>
              </a:rPr>
              <a:t>1</a:t>
            </a:r>
            <a:r>
              <a:rPr lang="fr-FR" altLang="de-DE" sz="2000" baseline="30000" dirty="0">
                <a:latin typeface="+mn-lt"/>
              </a:rPr>
              <a:t>er</a:t>
            </a:r>
            <a:r>
              <a:rPr lang="fr-FR" altLang="de-DE" sz="2000" dirty="0">
                <a:latin typeface="+mn-lt"/>
              </a:rPr>
              <a:t> janvier qui suit le 17</a:t>
            </a:r>
            <a:r>
              <a:rPr lang="fr-FR" altLang="de-DE" sz="2000" baseline="30000" dirty="0">
                <a:latin typeface="+mn-lt"/>
              </a:rPr>
              <a:t>ème</a:t>
            </a:r>
            <a:r>
              <a:rPr lang="fr-FR" altLang="de-DE" sz="2000" dirty="0">
                <a:latin typeface="+mn-lt"/>
              </a:rPr>
              <a:t> anniversaire</a:t>
            </a:r>
          </a:p>
          <a:p>
            <a:pPr eaLnBrk="1" hangingPunct="1">
              <a:spcBef>
                <a:spcPct val="50000"/>
              </a:spcBef>
            </a:pPr>
            <a:endParaRPr lang="fr-FR" altLang="de-DE" sz="2000" dirty="0">
              <a:latin typeface="+mn-lt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873500" y="2443163"/>
            <a:ext cx="2842345" cy="707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9" rIns="91436" bIns="45719">
            <a:spAutoFit/>
          </a:bodyPr>
          <a:lstStyle>
            <a:lvl1pPr eaLnBrk="0" hangingPunct="0">
              <a:spcBef>
                <a:spcPct val="20000"/>
              </a:spcBef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de-DE" sz="2000" dirty="0">
                <a:latin typeface="+mn-lt"/>
              </a:rPr>
              <a:t>1</a:t>
            </a:r>
            <a:r>
              <a:rPr lang="fr-FR" altLang="de-DE" sz="2000" baseline="30000" dirty="0">
                <a:latin typeface="+mn-lt"/>
              </a:rPr>
              <a:t>er</a:t>
            </a:r>
            <a:r>
              <a:rPr lang="fr-FR" altLang="de-DE" sz="2000" dirty="0">
                <a:latin typeface="+mn-lt"/>
              </a:rPr>
              <a:t> janvier qui suit le 20</a:t>
            </a:r>
            <a:r>
              <a:rPr lang="fr-FR" altLang="de-DE" sz="2000" baseline="30000" dirty="0">
                <a:latin typeface="+mn-lt"/>
              </a:rPr>
              <a:t>ème</a:t>
            </a:r>
            <a:r>
              <a:rPr lang="fr-FR" altLang="de-DE" sz="2000" dirty="0">
                <a:latin typeface="+mn-lt"/>
              </a:rPr>
              <a:t> anniversaire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873498" y="4253558"/>
            <a:ext cx="3772624" cy="861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9" rIns="91436" bIns="45719">
            <a:spAutoFit/>
          </a:bodyPr>
          <a:lstStyle>
            <a:lvl1pPr eaLnBrk="0" hangingPunct="0">
              <a:spcBef>
                <a:spcPct val="20000"/>
              </a:spcBef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de-DE" sz="2000" dirty="0">
                <a:latin typeface="+mn-lt"/>
              </a:rPr>
              <a:t>Femmes jusqu’à 64 ans (… 65 ans) </a:t>
            </a:r>
          </a:p>
          <a:p>
            <a:pPr eaLnBrk="1" hangingPunct="1">
              <a:spcBef>
                <a:spcPct val="50000"/>
              </a:spcBef>
            </a:pPr>
            <a:r>
              <a:rPr lang="fr-FR" altLang="de-DE" sz="2000" dirty="0">
                <a:latin typeface="+mn-lt"/>
              </a:rPr>
              <a:t>Hommes jusqu’à 65 ans</a:t>
            </a:r>
          </a:p>
        </p:txBody>
      </p:sp>
      <p:sp>
        <p:nvSpPr>
          <p:cNvPr id="10" name="Line 15"/>
          <p:cNvSpPr>
            <a:spLocks noChangeShapeType="1"/>
          </p:cNvSpPr>
          <p:nvPr/>
        </p:nvSpPr>
        <p:spPr bwMode="auto">
          <a:xfrm>
            <a:off x="690563" y="2443163"/>
            <a:ext cx="0" cy="3622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2" tIns="45712" rIns="91422" bIns="45712">
            <a:spAutoFit/>
          </a:bodyPr>
          <a:lstStyle/>
          <a:p>
            <a:endParaRPr lang="de-CH"/>
          </a:p>
        </p:txBody>
      </p:sp>
      <p:grpSp>
        <p:nvGrpSpPr>
          <p:cNvPr id="11" name="Group 33"/>
          <p:cNvGrpSpPr>
            <a:grpSpLocks/>
          </p:cNvGrpSpPr>
          <p:nvPr/>
        </p:nvGrpSpPr>
        <p:grpSpPr bwMode="auto">
          <a:xfrm>
            <a:off x="258312" y="1766888"/>
            <a:ext cx="7224668" cy="4298950"/>
            <a:chOff x="168" y="1120"/>
            <a:chExt cx="4471" cy="2708"/>
          </a:xfrm>
        </p:grpSpPr>
        <p:sp>
          <p:nvSpPr>
            <p:cNvPr id="12" name="Line 18"/>
            <p:cNvSpPr>
              <a:spLocks noChangeShapeType="1"/>
            </p:cNvSpPr>
            <p:nvPr/>
          </p:nvSpPr>
          <p:spPr bwMode="auto">
            <a:xfrm>
              <a:off x="237" y="2680"/>
              <a:ext cx="42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2" tIns="45712" rIns="91422" bIns="45712">
              <a:spAutoFit/>
            </a:bodyPr>
            <a:lstStyle/>
            <a:p>
              <a:endParaRPr lang="de-CH"/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435" y="1276"/>
              <a:ext cx="15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2" tIns="45712" rIns="91422" bIns="45712">
              <a:spAutoFit/>
            </a:bodyPr>
            <a:lstStyle>
              <a:lvl1pPr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CH" altLang="de-DE" sz="2000" b="1" dirty="0">
                  <a:solidFill>
                    <a:srgbClr val="E2001A"/>
                  </a:solidFill>
                  <a:latin typeface="+mn-lt"/>
                </a:rPr>
                <a:t>ACTIF</a:t>
              </a: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2441" y="1274"/>
              <a:ext cx="219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2" tIns="45712" rIns="91422" bIns="45712">
              <a:spAutoFit/>
            </a:bodyPr>
            <a:lstStyle>
              <a:lvl1pPr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CH" altLang="de-DE" sz="2000" b="1" dirty="0">
                  <a:solidFill>
                    <a:srgbClr val="E2001A"/>
                  </a:solidFill>
                  <a:latin typeface="+mn-lt"/>
                </a:rPr>
                <a:t>NON-ACTIF</a:t>
              </a: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 rot="16200000">
              <a:off x="-278" y="1984"/>
              <a:ext cx="114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22" tIns="45712" rIns="91422" bIns="45712">
              <a:spAutoFit/>
            </a:bodyPr>
            <a:lstStyle>
              <a:lvl1pPr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e-CH" altLang="de-DE" sz="2000" b="1" dirty="0">
                  <a:solidFill>
                    <a:srgbClr val="E2001A"/>
                  </a:solidFill>
                  <a:latin typeface="+mn-lt"/>
                </a:rPr>
                <a:t>DEBUT</a:t>
              </a: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 rot="16200000">
              <a:off x="-264" y="3126"/>
              <a:ext cx="114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22" tIns="45712" rIns="91422" bIns="45712">
              <a:spAutoFit/>
            </a:bodyPr>
            <a:lstStyle>
              <a:lvl1pPr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e-CH" altLang="de-DE" sz="2000" b="1" dirty="0">
                  <a:solidFill>
                    <a:srgbClr val="E2001A"/>
                  </a:solidFill>
                  <a:latin typeface="+mn-lt"/>
                </a:rPr>
                <a:t>FIN</a:t>
              </a: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435" y="1539"/>
              <a:ext cx="401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2" tIns="45712" rIns="91422" bIns="45712">
              <a:spAutoFit/>
            </a:bodyPr>
            <a:lstStyle/>
            <a:p>
              <a:endParaRPr lang="de-CH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2440" y="1120"/>
              <a:ext cx="0" cy="27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2" tIns="45712" rIns="91422" bIns="45712">
              <a:spAutoFit/>
            </a:bodyPr>
            <a:lstStyle/>
            <a:p>
              <a:endParaRPr lang="de-CH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255" y="3821"/>
              <a:ext cx="41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2" tIns="45712" rIns="91422" bIns="45712">
              <a:spAutoFit/>
            </a:bodyPr>
            <a:lstStyle/>
            <a:p>
              <a:endParaRPr lang="de-CH"/>
            </a:p>
          </p:txBody>
        </p:sp>
      </p:grp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719138" y="4253558"/>
            <a:ext cx="2816531" cy="147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9" rIns="91436" bIns="45719">
            <a:spAutoFit/>
          </a:bodyPr>
          <a:lstStyle>
            <a:lvl1pPr eaLnBrk="0" hangingPunct="0">
              <a:spcBef>
                <a:spcPct val="20000"/>
              </a:spcBef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de-DE" sz="2000" dirty="0">
                <a:latin typeface="+mn-lt"/>
              </a:rPr>
              <a:t>Aussi longtemps que dure l’activité</a:t>
            </a:r>
          </a:p>
          <a:p>
            <a:pPr eaLnBrk="1" hangingPunct="1">
              <a:spcBef>
                <a:spcPct val="50000"/>
              </a:spcBef>
            </a:pPr>
            <a:r>
              <a:rPr lang="fr-FR" altLang="de-DE" sz="2000" dirty="0">
                <a:latin typeface="+mn-lt"/>
              </a:rPr>
              <a:t>Aussi au delà des </a:t>
            </a:r>
            <a:br>
              <a:rPr lang="fr-FR" altLang="de-DE" sz="2000" dirty="0">
                <a:latin typeface="+mn-lt"/>
              </a:rPr>
            </a:br>
            <a:r>
              <a:rPr lang="fr-FR" altLang="de-DE" sz="2000" dirty="0">
                <a:latin typeface="+mn-lt"/>
              </a:rPr>
              <a:t>64 ans (… / 65 ans)</a:t>
            </a:r>
          </a:p>
        </p:txBody>
      </p: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661194" y="6137504"/>
            <a:ext cx="4549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9" rIns="91436" bIns="45719">
            <a:spAutoFit/>
          </a:bodyPr>
          <a:lstStyle>
            <a:lvl1pPr eaLnBrk="0" hangingPunct="0">
              <a:spcBef>
                <a:spcPct val="20000"/>
              </a:spcBef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de-DE" sz="2000">
              <a:latin typeface="+mn-lt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E0902F8-3284-47A9-B7B4-765CBC61E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DE68-0A1E-45EE-A8F9-F9FFFFA5D256}" type="datetime1">
              <a:rPr lang="fr-FR" smtClean="0"/>
              <a:t>06/06/2023</a:t>
            </a:fld>
            <a:endParaRPr lang="fr-CH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6F18E44-43E9-4C62-97C4-3DBC86CCF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CH"/>
              <a:t>Page </a:t>
            </a:r>
            <a:fld id="{EA611F82-ED62-4CA6-938C-4BD3DDECEF82}" type="slidenum">
              <a:rPr lang="fr-CH" smtClean="0"/>
              <a:t>10</a:t>
            </a:fld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BA40C7-4279-4324-9AA7-4B84844D7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67505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/>
      <p:bldP spid="9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Calcul de la cotisation du non-actif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628650" y="2112022"/>
            <a:ext cx="8280400" cy="4321175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None/>
            </a:pPr>
            <a:r>
              <a:rPr lang="fr-FR" altLang="de-DE" b="1" dirty="0"/>
              <a:t>COUPLE AVEC MAISON ET FORTUNE</a:t>
            </a:r>
          </a:p>
          <a:p>
            <a:pPr>
              <a:spcBef>
                <a:spcPct val="50000"/>
              </a:spcBef>
              <a:buClr>
                <a:srgbClr val="E2001A"/>
              </a:buClr>
              <a:buFont typeface="Wingdings" panose="05000000000000000000" pitchFamily="2" charset="2"/>
              <a:buChar char="Ø"/>
            </a:pPr>
            <a:r>
              <a:rPr lang="de-CH" altLang="de-DE" sz="2400" dirty="0" err="1"/>
              <a:t>Epoux</a:t>
            </a:r>
            <a:endParaRPr lang="de-CH" altLang="de-DE" sz="2400" dirty="0"/>
          </a:p>
          <a:p>
            <a:pPr lvl="1">
              <a:spcBef>
                <a:spcPct val="50000"/>
              </a:spcBef>
              <a:buClr>
                <a:srgbClr val="E2001A"/>
              </a:buClr>
              <a:buFont typeface="Arial" panose="020B0604020202020204" pitchFamily="34" charset="0"/>
              <a:buChar char="•"/>
            </a:pPr>
            <a:r>
              <a:rPr lang="fr-FR" altLang="de-DE" sz="2000" dirty="0"/>
              <a:t>prend sa retraite à 62 ans</a:t>
            </a:r>
          </a:p>
          <a:p>
            <a:pPr lvl="1">
              <a:spcBef>
                <a:spcPct val="50000"/>
              </a:spcBef>
              <a:buClr>
                <a:srgbClr val="E2001A"/>
              </a:buClr>
              <a:buFont typeface="Arial" panose="020B0604020202020204" pitchFamily="34" charset="0"/>
              <a:buChar char="•"/>
            </a:pPr>
            <a:r>
              <a:rPr lang="fr-FR" altLang="de-DE" sz="2000" dirty="0"/>
              <a:t>Rente de la Caisse de pension (2</a:t>
            </a:r>
            <a:r>
              <a:rPr lang="fr-FR" altLang="de-DE" sz="2000" baseline="30000" dirty="0"/>
              <a:t>ème</a:t>
            </a:r>
            <a:r>
              <a:rPr lang="fr-FR" altLang="de-DE" sz="2000" dirty="0"/>
              <a:t> pilier)</a:t>
            </a:r>
          </a:p>
          <a:p>
            <a:pPr lvl="1">
              <a:spcBef>
                <a:spcPct val="50000"/>
              </a:spcBef>
              <a:buClr>
                <a:srgbClr val="E2001A"/>
              </a:buClr>
              <a:buFont typeface="Arial" panose="020B0604020202020204" pitchFamily="34" charset="0"/>
              <a:buChar char="•"/>
            </a:pPr>
            <a:r>
              <a:rPr lang="fr-FR" altLang="de-DE" sz="2000" dirty="0"/>
              <a:t>CHF 60’000.-, y compris le pont «AVS»</a:t>
            </a:r>
          </a:p>
          <a:p>
            <a:pPr>
              <a:spcBef>
                <a:spcPct val="50000"/>
              </a:spcBef>
              <a:buClr>
                <a:srgbClr val="E2001A"/>
              </a:buClr>
              <a:buFont typeface="Wingdings" panose="05000000000000000000" pitchFamily="2" charset="2"/>
              <a:buChar char="Ø"/>
            </a:pPr>
            <a:r>
              <a:rPr lang="de-CH" altLang="de-DE" sz="2400" dirty="0" err="1"/>
              <a:t>Epouse</a:t>
            </a:r>
            <a:endParaRPr lang="de-CH" altLang="de-DE" sz="2400" dirty="0"/>
          </a:p>
          <a:p>
            <a:pPr lvl="1">
              <a:spcBef>
                <a:spcPct val="50000"/>
              </a:spcBef>
              <a:buClr>
                <a:srgbClr val="E2001A"/>
              </a:buClr>
              <a:buFont typeface="Arial" panose="020B0604020202020204" pitchFamily="34" charset="0"/>
              <a:buChar char="•"/>
            </a:pPr>
            <a:r>
              <a:rPr lang="de-CH" altLang="de-DE" sz="2000" dirty="0"/>
              <a:t>60 ans</a:t>
            </a:r>
          </a:p>
          <a:p>
            <a:pPr lvl="1">
              <a:spcBef>
                <a:spcPct val="50000"/>
              </a:spcBef>
              <a:buClr>
                <a:srgbClr val="E2001A"/>
              </a:buClr>
              <a:buFont typeface="Arial" panose="020B0604020202020204" pitchFamily="34" charset="0"/>
              <a:buChar char="•"/>
            </a:pPr>
            <a:r>
              <a:rPr lang="de-CH" altLang="de-DE" sz="2000" dirty="0"/>
              <a:t>Sans </a:t>
            </a:r>
            <a:r>
              <a:rPr lang="de-CH" altLang="de-DE" sz="2000" dirty="0" err="1"/>
              <a:t>activité</a:t>
            </a:r>
            <a:r>
              <a:rPr lang="de-CH" altLang="de-DE" sz="2000" dirty="0"/>
              <a:t> </a:t>
            </a:r>
            <a:r>
              <a:rPr lang="de-CH" altLang="de-DE" sz="2000" dirty="0" err="1"/>
              <a:t>lucrative</a:t>
            </a:r>
            <a:endParaRPr lang="de-CH" altLang="de-DE" sz="20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86FA31-3E86-44AA-A7A2-ABF7EEAC2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D2F3-40D8-49FF-B09D-A91911FFFA8D}" type="datetime1">
              <a:rPr lang="fr-FR" smtClean="0"/>
              <a:t>06/06/2023</a:t>
            </a:fld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B634913-A0BC-4882-9CF1-3229C3AA6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CH"/>
              <a:t>Page </a:t>
            </a:r>
            <a:fld id="{EA611F82-ED62-4CA6-938C-4BD3DDECEF82}" type="slidenum">
              <a:rPr lang="fr-CH" smtClean="0"/>
              <a:t>11</a:t>
            </a:fld>
            <a:endParaRPr lang="fr-CH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DE576F5-3B19-45B8-9A07-8C3012BA4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25139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1394" y="1196701"/>
            <a:ext cx="8053956" cy="723720"/>
          </a:xfrm>
        </p:spPr>
        <p:txBody>
          <a:bodyPr>
            <a:normAutofit/>
          </a:bodyPr>
          <a:lstStyle/>
          <a:p>
            <a:r>
              <a:rPr lang="fr-FR" dirty="0"/>
              <a:t>Calcul de la cotisation du non-actif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2063" y="1980622"/>
            <a:ext cx="8288322" cy="4087284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None/>
            </a:pPr>
            <a:r>
              <a:rPr lang="fr-FR" altLang="de-DE" b="1" dirty="0"/>
              <a:t>FORTUNE DU COUPLE SOUMISE A COTISATIONS</a:t>
            </a:r>
          </a:p>
          <a:p>
            <a:pPr marL="0" indent="0">
              <a:spcBef>
                <a:spcPct val="50000"/>
              </a:spcBef>
              <a:buClr>
                <a:srgbClr val="E2001A"/>
              </a:buClr>
              <a:buNone/>
              <a:tabLst>
                <a:tab pos="6011863" algn="r"/>
                <a:tab pos="8066088" algn="r"/>
              </a:tabLst>
            </a:pPr>
            <a:r>
              <a:rPr lang="fr-FR" altLang="de-DE" u="sng" dirty="0"/>
              <a:t>Revenu acquis sous forme de rente         </a:t>
            </a:r>
          </a:p>
          <a:p>
            <a:pPr marL="0" indent="0">
              <a:spcBef>
                <a:spcPct val="50000"/>
              </a:spcBef>
              <a:buClr>
                <a:srgbClr val="E2001A"/>
              </a:buClr>
              <a:buNone/>
              <a:tabLst>
                <a:tab pos="6011863" algn="r"/>
                <a:tab pos="8066088" algn="r"/>
              </a:tabLst>
            </a:pPr>
            <a:r>
              <a:rPr lang="fr-FR" altLang="de-DE" dirty="0"/>
              <a:t>capitalisé 20 x CHF 60’000.-	CHF 	1’200’000.-</a:t>
            </a:r>
          </a:p>
          <a:p>
            <a:pPr marL="0" indent="0">
              <a:spcBef>
                <a:spcPct val="50000"/>
              </a:spcBef>
              <a:buClr>
                <a:srgbClr val="E2001A"/>
              </a:buClr>
              <a:buNone/>
              <a:tabLst>
                <a:tab pos="6011863" algn="r"/>
                <a:tab pos="8066088" algn="r"/>
              </a:tabLst>
            </a:pPr>
            <a:endParaRPr lang="fr-FR" altLang="de-DE" u="sng" dirty="0"/>
          </a:p>
          <a:p>
            <a:pPr marL="0" indent="0">
              <a:spcBef>
                <a:spcPct val="50000"/>
              </a:spcBef>
              <a:buClr>
                <a:srgbClr val="E2001A"/>
              </a:buClr>
              <a:buNone/>
              <a:tabLst>
                <a:tab pos="6011863" algn="r"/>
                <a:tab pos="8066088" algn="r"/>
              </a:tabLst>
            </a:pPr>
            <a:r>
              <a:rPr lang="fr-FR" altLang="de-DE" u="sng" dirty="0"/>
              <a:t>Fortune</a:t>
            </a:r>
            <a:r>
              <a:rPr lang="fr-FR" altLang="de-DE" dirty="0"/>
              <a:t> : </a:t>
            </a:r>
          </a:p>
          <a:p>
            <a:pPr marL="0" indent="0">
              <a:spcBef>
                <a:spcPct val="50000"/>
              </a:spcBef>
              <a:buClr>
                <a:srgbClr val="E2001A"/>
              </a:buClr>
              <a:buNone/>
              <a:tabLst>
                <a:tab pos="6011863" algn="r"/>
                <a:tab pos="8066088" algn="r"/>
              </a:tabLst>
            </a:pPr>
            <a:r>
              <a:rPr lang="fr-FR" altLang="de-DE" dirty="0"/>
              <a:t>Bâtiments et biens fonds (170 % de la valeur fiscale)</a:t>
            </a:r>
          </a:p>
          <a:p>
            <a:pPr marL="0" indent="0">
              <a:spcBef>
                <a:spcPct val="50000"/>
              </a:spcBef>
              <a:buClr>
                <a:srgbClr val="E2001A"/>
              </a:buClr>
              <a:buNone/>
              <a:tabLst>
                <a:tab pos="6011863" algn="r"/>
                <a:tab pos="8066088" algn="r"/>
              </a:tabLst>
            </a:pPr>
            <a:r>
              <a:rPr lang="fr-FR" altLang="de-DE" dirty="0"/>
              <a:t>+ Titres, capitaux, etc.</a:t>
            </a:r>
          </a:p>
          <a:p>
            <a:pPr marL="0" indent="0">
              <a:spcBef>
                <a:spcPct val="50000"/>
              </a:spcBef>
              <a:buClr>
                <a:srgbClr val="E2001A"/>
              </a:buClr>
              <a:buNone/>
              <a:tabLst>
                <a:tab pos="6011863" algn="r"/>
                <a:tab pos="8066088" algn="r"/>
              </a:tabLst>
            </a:pPr>
            <a:r>
              <a:rPr lang="fr-FR" altLang="de-DE" dirty="0"/>
              <a:t>./. Dettes</a:t>
            </a:r>
          </a:p>
          <a:p>
            <a:pPr marL="0" indent="0">
              <a:spcBef>
                <a:spcPct val="50000"/>
              </a:spcBef>
              <a:buClr>
                <a:srgbClr val="E2001A"/>
              </a:buClr>
              <a:buNone/>
              <a:tabLst>
                <a:tab pos="6011863" algn="r"/>
                <a:tab pos="8066088" algn="r"/>
              </a:tabLst>
            </a:pPr>
            <a:r>
              <a:rPr lang="fr-FR" altLang="de-DE" dirty="0"/>
              <a:t>Total à prendre en compte 	CHF 	500’000.-</a:t>
            </a:r>
          </a:p>
          <a:p>
            <a:pPr marL="0" indent="0">
              <a:spcBef>
                <a:spcPct val="50000"/>
              </a:spcBef>
              <a:buClr>
                <a:srgbClr val="E2001A"/>
              </a:buClr>
              <a:buNone/>
              <a:tabLst>
                <a:tab pos="6011863" algn="r"/>
                <a:tab pos="8066088" algn="r"/>
              </a:tabLst>
            </a:pPr>
            <a:r>
              <a:rPr lang="fr-FR" altLang="de-DE" b="1" dirty="0"/>
              <a:t>Total	CHF 	1’700’000.-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5792A6-A405-4CA0-8D49-52C1F473D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BF62-679F-4C6D-B055-977817695155}" type="datetime1">
              <a:rPr lang="fr-FR" smtClean="0"/>
              <a:t>06/06/2023</a:t>
            </a:fld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5F6CAB8-DA15-42D2-9DEB-791C0B96D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CH"/>
              <a:t>Page </a:t>
            </a:r>
            <a:fld id="{EA611F82-ED62-4CA6-938C-4BD3DDECEF82}" type="slidenum">
              <a:rPr lang="fr-CH" smtClean="0"/>
              <a:t>12</a:t>
            </a:fld>
            <a:endParaRPr lang="fr-CH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1C9F6B6-9C15-4692-8FF2-49BE58A35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59190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Calcul de la cotisation du non-actif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628650" y="2094479"/>
            <a:ext cx="8230124" cy="408781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None/>
            </a:pPr>
            <a:r>
              <a:rPr lang="fr-FR" altLang="de-DE" b="1" dirty="0"/>
              <a:t>JUSQU’A L’AGE DU DROIT A LA RENTE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None/>
            </a:pPr>
            <a:r>
              <a:rPr lang="fr-FR" altLang="de-DE" sz="2200" dirty="0"/>
              <a:t>Tous les deux doivent payer des cotisations en tant que non-actif 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None/>
            </a:pPr>
            <a:endParaRPr lang="de-CH" altLang="de-DE" dirty="0"/>
          </a:p>
          <a:p>
            <a:pPr>
              <a:spcBef>
                <a:spcPct val="50000"/>
              </a:spcBef>
              <a:buClr>
                <a:srgbClr val="FF0000"/>
              </a:buClr>
              <a:buNone/>
            </a:pPr>
            <a:r>
              <a:rPr lang="de-CH" altLang="de-DE" b="1" dirty="0"/>
              <a:t>FORTUNE DU COUPLE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None/>
            </a:pPr>
            <a:r>
              <a:rPr lang="fr-FR" altLang="de-DE" sz="2200" dirty="0"/>
              <a:t>Divisée par 2, indépendamment du régime matrimonial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None/>
            </a:pPr>
            <a:endParaRPr lang="de-CH" altLang="de-DE" sz="2200" dirty="0"/>
          </a:p>
          <a:p>
            <a:pPr>
              <a:spcBef>
                <a:spcPts val="0"/>
              </a:spcBef>
              <a:buClr>
                <a:srgbClr val="FF0000"/>
              </a:buClr>
              <a:buNone/>
              <a:tabLst>
                <a:tab pos="6638925" algn="r"/>
                <a:tab pos="8066088" algn="r"/>
              </a:tabLst>
            </a:pPr>
            <a:r>
              <a:rPr lang="fr-FR" altLang="de-DE" sz="2200" dirty="0"/>
              <a:t>Les deux: cotisations sur la fortune                                       	    </a:t>
            </a:r>
          </a:p>
          <a:p>
            <a:pPr>
              <a:spcBef>
                <a:spcPts val="0"/>
              </a:spcBef>
              <a:buClr>
                <a:srgbClr val="FF0000"/>
              </a:buClr>
              <a:buNone/>
              <a:tabLst>
                <a:tab pos="6638925" algn="r"/>
                <a:tab pos="8066088" algn="r"/>
              </a:tabLst>
            </a:pPr>
            <a:r>
              <a:rPr lang="fr-FR" altLang="de-DE" sz="2200" dirty="0"/>
              <a:t>soit chacun </a:t>
            </a:r>
            <a:r>
              <a:rPr lang="de-CH" altLang="de-DE" sz="2200" dirty="0"/>
              <a:t>	CHF	850’000.-</a:t>
            </a:r>
            <a:br>
              <a:rPr lang="de-CH" altLang="de-DE" sz="2200" dirty="0"/>
            </a:br>
            <a:endParaRPr lang="de-CH" altLang="de-DE" sz="2200" dirty="0"/>
          </a:p>
          <a:p>
            <a:pPr>
              <a:spcBef>
                <a:spcPts val="0"/>
              </a:spcBef>
              <a:buClr>
                <a:srgbClr val="FF0000"/>
              </a:buClr>
              <a:buNone/>
              <a:tabLst>
                <a:tab pos="6638925" algn="r"/>
                <a:tab pos="8066088" algn="r"/>
              </a:tabLst>
            </a:pPr>
            <a:r>
              <a:rPr lang="fr-FR" altLang="de-DE" sz="2200" dirty="0"/>
              <a:t>Chacun paie une cotisation annuelle                        </a:t>
            </a:r>
          </a:p>
          <a:p>
            <a:pPr>
              <a:spcBef>
                <a:spcPts val="0"/>
              </a:spcBef>
              <a:buClr>
                <a:srgbClr val="FF0000"/>
              </a:buClr>
              <a:buNone/>
              <a:tabLst>
                <a:tab pos="6638925" algn="r"/>
                <a:tab pos="8066088" algn="r"/>
              </a:tabLst>
            </a:pPr>
            <a:r>
              <a:rPr lang="fr-FR" altLang="de-DE" sz="2200" dirty="0"/>
              <a:t>AVS/AI/APG de </a:t>
            </a:r>
            <a:r>
              <a:rPr lang="de-CH" altLang="de-DE" sz="2200" dirty="0"/>
              <a:t>	CHF	1’696.-</a:t>
            </a:r>
          </a:p>
          <a:p>
            <a:endParaRPr lang="de-CH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AEA967-31E3-43B0-BF14-432E8D60D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B56A4-58A1-45B3-847F-DF019BB9C9A7}" type="datetime1">
              <a:rPr lang="fr-FR" smtClean="0"/>
              <a:t>06/06/2023</a:t>
            </a:fld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996305C-847F-4679-8F9E-60340D1B2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CH"/>
              <a:t>Page </a:t>
            </a:r>
            <a:fld id="{EA611F82-ED62-4CA6-938C-4BD3DDECEF82}" type="slidenum">
              <a:rPr lang="fr-CH" smtClean="0"/>
              <a:t>13</a:t>
            </a:fld>
            <a:endParaRPr lang="fr-CH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BC87FE1-EE62-4D22-B8F9-FDA7DD6B2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70578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3EBAE8-6E1C-4DCF-9E63-2342DA686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Calcul de la cotisation du non-actif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F4181D4B-FA64-453E-809C-D6A81300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293" y="2098068"/>
            <a:ext cx="7886700" cy="40872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2400" b="1" dirty="0"/>
              <a:t>CALCUL COMPARATIF</a:t>
            </a:r>
          </a:p>
          <a:p>
            <a:pPr marL="0" indent="0">
              <a:buNone/>
            </a:pPr>
            <a:endParaRPr lang="fr-CH" sz="2400" b="1" dirty="0"/>
          </a:p>
          <a:p>
            <a:pPr marL="0" indent="0">
              <a:buNone/>
            </a:pPr>
            <a:r>
              <a:rPr lang="fr-CH" sz="2400" dirty="0"/>
              <a:t>Si</a:t>
            </a:r>
            <a:r>
              <a:rPr lang="fr-CH" sz="2400" b="1" dirty="0"/>
              <a:t> </a:t>
            </a:r>
            <a:r>
              <a:rPr lang="fr-CH" sz="2400" dirty="0"/>
              <a:t>activité de plus 50% (de l’assuré ou de son conjoint)</a:t>
            </a:r>
          </a:p>
          <a:p>
            <a:pPr marL="0" indent="0">
              <a:buNone/>
            </a:pPr>
            <a:r>
              <a:rPr lang="fr-CH" sz="2400" b="1" dirty="0">
                <a:solidFill>
                  <a:srgbClr val="C00000"/>
                </a:solidFill>
              </a:rPr>
              <a:t>et</a:t>
            </a:r>
          </a:p>
          <a:p>
            <a:pPr marL="0" indent="0">
              <a:buNone/>
            </a:pPr>
            <a:r>
              <a:rPr lang="fr-CH" sz="2400" dirty="0"/>
              <a:t>durant plus de 9 mois</a:t>
            </a:r>
          </a:p>
          <a:p>
            <a:pPr marL="0" indent="0">
              <a:buNone/>
            </a:pPr>
            <a:endParaRPr lang="fr-CH" sz="2400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fr-CH" sz="2400" b="1" dirty="0"/>
              <a:t>pas d’affiliation en tant que non-actif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1A6F044-25F2-4273-8C1D-78AA41444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3AA3-4DC3-4907-AF73-69A5D9E26CF4}" type="datetime1">
              <a:rPr lang="fr-FR" smtClean="0"/>
              <a:t>06/06/2023</a:t>
            </a:fld>
            <a:endParaRPr lang="fr-CH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109AE49-C5FB-4C01-B29D-B14025CDF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CH"/>
              <a:t>Page </a:t>
            </a:r>
            <a:fld id="{EA611F82-ED62-4CA6-938C-4BD3DDECEF82}" type="slidenum">
              <a:rPr lang="fr-CH" smtClean="0"/>
              <a:t>14</a:t>
            </a:fld>
            <a:endParaRPr lang="fr-CH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6E1A5A0-1059-4D8F-ACDE-EBA858F1B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13635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08065D-7109-41BF-9810-DE1F223FE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Quel montant de cotisations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B10F8D-C624-4C66-A9BB-ACCEBEC17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H" sz="2000" dirty="0"/>
              <a:t>		</a:t>
            </a:r>
            <a:r>
              <a:rPr lang="fr-CH" sz="2000" dirty="0" err="1"/>
              <a:t>Empl</a:t>
            </a:r>
            <a:r>
              <a:rPr lang="fr-CH" sz="2000" dirty="0"/>
              <a:t>.		Salarie	Indép.	Non actif en CHF</a:t>
            </a:r>
          </a:p>
          <a:p>
            <a:pPr marL="0" indent="0">
              <a:buNone/>
            </a:pPr>
            <a:r>
              <a:rPr lang="fr-CH" sz="2000" dirty="0"/>
              <a:t>AVS		4,35%	4,35%	8,1%**	422 – 21’100</a:t>
            </a:r>
          </a:p>
          <a:p>
            <a:pPr marL="0" indent="0">
              <a:buNone/>
            </a:pPr>
            <a:r>
              <a:rPr lang="fr-CH" sz="2000" dirty="0"/>
              <a:t>AI		0,70%	0,70%	1,4%**	  68 – 3’400</a:t>
            </a:r>
          </a:p>
          <a:p>
            <a:pPr marL="0" indent="0">
              <a:buNone/>
            </a:pPr>
            <a:r>
              <a:rPr lang="fr-CH" sz="2000" dirty="0"/>
              <a:t>APG		0,25%	0,25%	0,5%**	  24 – 1’200</a:t>
            </a:r>
          </a:p>
          <a:p>
            <a:pPr marL="0" indent="0">
              <a:buNone/>
            </a:pPr>
            <a:r>
              <a:rPr lang="fr-CH" sz="2000" dirty="0"/>
              <a:t>AC		1,10%*	1,10%*	-			-</a:t>
            </a:r>
          </a:p>
          <a:p>
            <a:pPr marL="0" indent="0">
              <a:buNone/>
            </a:pPr>
            <a:r>
              <a:rPr lang="fr-CH" sz="2000" dirty="0"/>
              <a:t>TOTAL	6,40%	6,40%	10,00%**	514 – 25’700</a:t>
            </a:r>
          </a:p>
          <a:p>
            <a:pPr marL="0" indent="0">
              <a:buNone/>
            </a:pPr>
            <a:endParaRPr lang="fr-CH" sz="2000" dirty="0"/>
          </a:p>
          <a:p>
            <a:pPr marL="0" indent="0">
              <a:buNone/>
            </a:pPr>
            <a:r>
              <a:rPr lang="fr-CH" sz="2000" dirty="0"/>
              <a:t>* Applicable à un revenu jusqu’à CHF 148’200.-</a:t>
            </a:r>
          </a:p>
          <a:p>
            <a:pPr marL="0" indent="0">
              <a:buNone/>
            </a:pPr>
            <a:r>
              <a:rPr lang="fr-CH" sz="2000" dirty="0"/>
              <a:t>** Pour un revenu inférieur à CHF 58’800.- autres taux (échelle)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35F9CED-C23A-43E4-AE49-FF0F2A344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EAA06-32AF-444A-AFA1-2194793CE5BC}" type="datetime1">
              <a:rPr lang="fr-FR" smtClean="0"/>
              <a:t>06/06/2023</a:t>
            </a:fld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3B10530-D392-4B4E-BC9A-2BD46A83E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CH"/>
              <a:t>Page </a:t>
            </a:r>
            <a:fld id="{EA611F82-ED62-4CA6-938C-4BD3DDECEF82}" type="slidenum">
              <a:rPr lang="fr-CH" smtClean="0"/>
              <a:t>15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433611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altLang="de-DE" dirty="0"/>
              <a:t>Franchise pour les actifs:</a:t>
            </a:r>
            <a:br>
              <a:rPr lang="fr-FR" altLang="de-DE" dirty="0"/>
            </a:br>
            <a:r>
              <a:rPr lang="fr-FR" altLang="de-DE" dirty="0"/>
              <a:t>(salarié et indépendant)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2089679"/>
            <a:ext cx="8163012" cy="4087284"/>
          </a:xfrm>
        </p:spPr>
        <p:txBody>
          <a:bodyPr>
            <a:normAutofit/>
          </a:bodyPr>
          <a:lstStyle/>
          <a:p>
            <a:endParaRPr lang="fr-FR" altLang="de-DE" dirty="0"/>
          </a:p>
          <a:p>
            <a:pPr>
              <a:buClr>
                <a:srgbClr val="C00000"/>
              </a:buClr>
            </a:pPr>
            <a:r>
              <a:rPr lang="fr-FR" altLang="de-DE" dirty="0"/>
              <a:t>Femmes: au delà de			64 ans </a:t>
            </a:r>
            <a:r>
              <a:rPr lang="fr-FR" altLang="de-DE" sz="2800" dirty="0"/>
              <a:t>(… / 65 ans)</a:t>
            </a:r>
            <a:endParaRPr lang="fr-FR" altLang="de-DE" dirty="0"/>
          </a:p>
          <a:p>
            <a:pPr>
              <a:buClr>
                <a:srgbClr val="C00000"/>
              </a:buClr>
            </a:pPr>
            <a:r>
              <a:rPr lang="fr-FR" altLang="de-DE" dirty="0"/>
              <a:t>Hommes: au delà de 		65 ans</a:t>
            </a:r>
          </a:p>
          <a:p>
            <a:pPr>
              <a:buClr>
                <a:srgbClr val="C00000"/>
              </a:buClr>
            </a:pPr>
            <a:endParaRPr lang="de-CH" altLang="de-DE" dirty="0"/>
          </a:p>
          <a:p>
            <a:pPr>
              <a:buClr>
                <a:srgbClr val="C00000"/>
              </a:buClr>
            </a:pPr>
            <a:r>
              <a:rPr lang="fr-FR" altLang="de-DE" dirty="0"/>
              <a:t>Par mois: 				      	CHF 	1’400.-</a:t>
            </a:r>
          </a:p>
          <a:p>
            <a:pPr>
              <a:buClr>
                <a:srgbClr val="C00000"/>
              </a:buClr>
            </a:pPr>
            <a:r>
              <a:rPr lang="fr-FR" altLang="de-DE" dirty="0"/>
              <a:t>Par année: 			   	CHF 	16’800.-</a:t>
            </a:r>
          </a:p>
          <a:p>
            <a:pPr marL="0" indent="0">
              <a:buNone/>
            </a:pPr>
            <a:endParaRPr lang="de-CH" altLang="de-DE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CH" altLang="de-DE" sz="1600" b="1" dirty="0" err="1"/>
              <a:t>Dès</a:t>
            </a:r>
            <a:r>
              <a:rPr lang="de-CH" altLang="de-DE" sz="1600" b="1" dirty="0"/>
              <a:t> </a:t>
            </a:r>
            <a:r>
              <a:rPr lang="de-CH" altLang="de-DE" sz="1600" b="1" dirty="0" err="1"/>
              <a:t>janvier</a:t>
            </a:r>
            <a:r>
              <a:rPr lang="de-CH" altLang="de-DE" sz="1600" b="1" dirty="0"/>
              <a:t> 2024, le </a:t>
            </a:r>
            <a:r>
              <a:rPr lang="de-CH" altLang="de-DE" sz="1600" b="1" dirty="0" err="1"/>
              <a:t>choix</a:t>
            </a:r>
            <a:r>
              <a:rPr lang="de-CH" altLang="de-DE" sz="1600" b="1" dirty="0"/>
              <a:t> </a:t>
            </a:r>
            <a:r>
              <a:rPr lang="de-CH" altLang="de-DE" sz="1600" b="1" dirty="0" err="1"/>
              <a:t>d’appliquer</a:t>
            </a:r>
            <a:r>
              <a:rPr lang="de-CH" altLang="de-DE" sz="1600" b="1" dirty="0"/>
              <a:t> la </a:t>
            </a:r>
            <a:r>
              <a:rPr lang="de-CH" altLang="de-DE" sz="1600" b="1" dirty="0" err="1"/>
              <a:t>franchise</a:t>
            </a:r>
            <a:r>
              <a:rPr lang="de-CH" altLang="de-DE" sz="1600" b="1" dirty="0"/>
              <a:t> </a:t>
            </a:r>
            <a:r>
              <a:rPr lang="de-CH" altLang="de-DE" sz="1600" b="1" dirty="0" err="1"/>
              <a:t>ou</a:t>
            </a:r>
            <a:r>
              <a:rPr lang="de-CH" altLang="de-DE" sz="1600" b="1" dirty="0"/>
              <a:t> non </a:t>
            </a:r>
            <a:r>
              <a:rPr lang="de-CH" altLang="de-DE" sz="1600" b="1" dirty="0" err="1"/>
              <a:t>sera</a:t>
            </a:r>
            <a:r>
              <a:rPr lang="de-CH" altLang="de-DE" sz="1600" b="1" dirty="0"/>
              <a:t> possible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CH" altLang="de-DE" sz="1600" b="1" dirty="0"/>
              <a:t>Et </a:t>
            </a:r>
            <a:r>
              <a:rPr lang="de-CH" altLang="de-DE" sz="1600" b="1" dirty="0" err="1"/>
              <a:t>ce</a:t>
            </a:r>
            <a:r>
              <a:rPr lang="de-CH" altLang="de-DE" sz="1600" b="1" dirty="0"/>
              <a:t> </a:t>
            </a:r>
            <a:r>
              <a:rPr lang="de-CH" altLang="de-DE" sz="1600" b="1" dirty="0" err="1"/>
              <a:t>choix</a:t>
            </a:r>
            <a:r>
              <a:rPr lang="de-CH" altLang="de-DE" sz="1600" b="1" dirty="0"/>
              <a:t> </a:t>
            </a:r>
            <a:r>
              <a:rPr lang="de-CH" altLang="de-DE" sz="1600" b="1" dirty="0" err="1"/>
              <a:t>pourra</a:t>
            </a:r>
            <a:r>
              <a:rPr lang="de-CH" altLang="de-DE" sz="1600" b="1" dirty="0"/>
              <a:t> </a:t>
            </a:r>
            <a:r>
              <a:rPr lang="de-CH" altLang="de-DE" sz="1600" b="1" dirty="0" err="1"/>
              <a:t>être</a:t>
            </a:r>
            <a:r>
              <a:rPr lang="de-CH" altLang="de-DE" sz="1600" b="1" dirty="0"/>
              <a:t> </a:t>
            </a:r>
            <a:r>
              <a:rPr lang="de-CH" altLang="de-DE" sz="1600" b="1" dirty="0" err="1"/>
              <a:t>modifié</a:t>
            </a:r>
            <a:r>
              <a:rPr lang="de-CH" altLang="de-DE" sz="1600" b="1" dirty="0"/>
              <a:t> </a:t>
            </a:r>
            <a:r>
              <a:rPr lang="de-CH" altLang="de-DE" sz="1600" b="1" dirty="0" err="1"/>
              <a:t>d’année</a:t>
            </a:r>
            <a:r>
              <a:rPr lang="de-CH" altLang="de-DE" sz="1600" b="1" dirty="0"/>
              <a:t> en </a:t>
            </a:r>
            <a:r>
              <a:rPr lang="de-CH" altLang="de-DE" sz="1600" b="1" dirty="0" err="1"/>
              <a:t>année</a:t>
            </a:r>
            <a:endParaRPr lang="de-CH" altLang="de-DE" sz="1600" b="1" dirty="0"/>
          </a:p>
          <a:p>
            <a:endParaRPr lang="de-CH" altLang="de-DE" b="1" baseline="30000" dirty="0"/>
          </a:p>
          <a:p>
            <a:pPr marL="0" indent="0">
              <a:buNone/>
            </a:pPr>
            <a:endParaRPr lang="de-CH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F29469-7618-4550-AF9F-A76AF56F2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DA54-C34D-40CD-9973-C363EF449234}" type="datetime1">
              <a:rPr lang="fr-FR" smtClean="0"/>
              <a:t>06/06/2023</a:t>
            </a:fld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77E889A-A01A-47B3-A7AC-CA1B4F5EB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CH"/>
              <a:t>Page </a:t>
            </a:r>
            <a:fld id="{EA611F82-ED62-4CA6-938C-4BD3DDECEF82}" type="slidenum">
              <a:rPr lang="fr-CH" smtClean="0"/>
              <a:t>16</a:t>
            </a:fld>
            <a:endParaRPr lang="fr-CH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83DAB7E-966A-4996-9FA4-3A257158F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30842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de-DE" dirty="0"/>
              <a:t>Compte individuel (CI): extrait</a:t>
            </a:r>
            <a:endParaRPr lang="fr-FR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01.01.2023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8321-A860-974D-9A16-50DD317DA7D0}" type="slidenum">
              <a:rPr lang="de-DE" smtClean="0"/>
              <a:t>17</a:t>
            </a:fld>
            <a:endParaRPr lang="de-DE"/>
          </a:p>
        </p:txBody>
      </p:sp>
      <p:sp>
        <p:nvSpPr>
          <p:cNvPr id="7" name="Textfeld 1"/>
          <p:cNvSpPr txBox="1">
            <a:spLocks noGrp="1"/>
          </p:cNvSpPr>
          <p:nvPr>
            <p:ph idx="1"/>
          </p:nvPr>
        </p:nvSpPr>
        <p:spPr>
          <a:xfrm>
            <a:off x="431799" y="1804988"/>
            <a:ext cx="8280401" cy="369332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de-CH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0" indent="0" defTabSz="914400">
              <a:buClrTx/>
              <a:buNone/>
              <a:defRPr/>
            </a:pPr>
            <a:r>
              <a:rPr lang="de-CH" sz="2000" b="1" dirty="0">
                <a:solidFill>
                  <a:srgbClr val="000000"/>
                </a:solidFill>
                <a:latin typeface="+mj-lt"/>
              </a:rPr>
              <a:t>			Dupont, Jean 756.2378.4452.88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173615"/>
            <a:ext cx="7042150" cy="351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Text Box 68"/>
          <p:cNvSpPr txBox="1">
            <a:spLocks noChangeArrowheads="1"/>
          </p:cNvSpPr>
          <p:nvPr/>
        </p:nvSpPr>
        <p:spPr bwMode="auto">
          <a:xfrm>
            <a:off x="431799" y="2186929"/>
            <a:ext cx="116522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de-CH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CH" altLang="de-DE" sz="1400" b="1" dirty="0">
                <a:latin typeface="+mj-lt"/>
              </a:rPr>
              <a:t>Kassen-Nr.</a:t>
            </a:r>
            <a:br>
              <a:rPr lang="de-CH" altLang="de-DE" sz="1400" b="1" dirty="0">
                <a:latin typeface="+mj-lt"/>
              </a:rPr>
            </a:br>
            <a:r>
              <a:rPr lang="fr-FR" altLang="de-DE" sz="1400" b="1" dirty="0">
                <a:latin typeface="+mj-lt"/>
              </a:rPr>
              <a:t>No caisse</a:t>
            </a:r>
            <a:br>
              <a:rPr lang="fr-FR" altLang="de-DE" sz="1400" b="1" dirty="0">
                <a:latin typeface="+mj-lt"/>
              </a:rPr>
            </a:br>
            <a:r>
              <a:rPr lang="fr-FR" altLang="de-DE" sz="1400" b="1" dirty="0">
                <a:latin typeface="+mj-lt"/>
              </a:rPr>
              <a:t>No cassa</a:t>
            </a:r>
          </a:p>
        </p:txBody>
      </p:sp>
      <p:sp>
        <p:nvSpPr>
          <p:cNvPr id="50" name="Text Box 69"/>
          <p:cNvSpPr txBox="1">
            <a:spLocks noChangeArrowheads="1"/>
          </p:cNvSpPr>
          <p:nvPr/>
        </p:nvSpPr>
        <p:spPr bwMode="auto">
          <a:xfrm>
            <a:off x="3001961" y="2239075"/>
            <a:ext cx="4471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de-CH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CH" altLang="de-DE" sz="1400" b="1" dirty="0">
                <a:latin typeface="+mj-lt"/>
              </a:rPr>
              <a:t>Heimatstaat </a:t>
            </a:r>
            <a:r>
              <a:rPr lang="fr-FR" altLang="de-DE" sz="1400" b="1" dirty="0">
                <a:latin typeface="+mj-lt"/>
              </a:rPr>
              <a:t>/ Etat d’origine /</a:t>
            </a:r>
            <a:r>
              <a:rPr lang="fr-FR" altLang="de-DE" sz="1400" b="1" dirty="0" err="1">
                <a:latin typeface="+mj-lt"/>
              </a:rPr>
              <a:t>Stato</a:t>
            </a:r>
            <a:r>
              <a:rPr lang="fr-FR" altLang="de-DE" sz="1400" b="1" dirty="0">
                <a:latin typeface="+mj-lt"/>
              </a:rPr>
              <a:t> d’origine: 100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706968"/>
            <a:ext cx="58642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Text Box 23"/>
          <p:cNvSpPr txBox="1">
            <a:spLocks noChangeArrowheads="1"/>
          </p:cNvSpPr>
          <p:nvPr/>
        </p:nvSpPr>
        <p:spPr bwMode="auto">
          <a:xfrm>
            <a:off x="431799" y="6101818"/>
            <a:ext cx="4641850" cy="30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9" rIns="91436" bIns="45719">
            <a:spAutoFit/>
          </a:bodyPr>
          <a:lstStyle>
            <a:lvl1pPr eaLnBrk="0" hangingPunct="0">
              <a:spcBef>
                <a:spcPct val="20000"/>
              </a:spcBef>
              <a:tabLst>
                <a:tab pos="4949825" algn="l"/>
                <a:tab pos="6767513" algn="r"/>
              </a:tabLst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tabLst>
                <a:tab pos="4949825" algn="l"/>
                <a:tab pos="6767513" algn="r"/>
              </a:tabLst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tabLst>
                <a:tab pos="4949825" algn="l"/>
                <a:tab pos="6767513" algn="r"/>
              </a:tabLst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tabLst>
                <a:tab pos="4949825" algn="l"/>
                <a:tab pos="6767513" algn="r"/>
              </a:tabLst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tabLst>
                <a:tab pos="4949825" algn="l"/>
                <a:tab pos="6767513" algn="r"/>
              </a:tabLst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4949825" algn="l"/>
                <a:tab pos="6767513" algn="r"/>
              </a:tabLs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4949825" algn="l"/>
                <a:tab pos="6767513" algn="r"/>
              </a:tabLs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4949825" algn="l"/>
                <a:tab pos="6767513" algn="r"/>
              </a:tabLs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4949825" algn="l"/>
                <a:tab pos="6767513" algn="r"/>
              </a:tabLs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fr-FR" altLang="de-DE" sz="1400" b="1" dirty="0">
                <a:solidFill>
                  <a:srgbClr val="E2001A"/>
                </a:solidFill>
                <a:latin typeface="+mj-lt"/>
              </a:rPr>
              <a:t>4 Mois de cotisation (début/fin)</a:t>
            </a:r>
          </a:p>
        </p:txBody>
      </p:sp>
      <p:sp>
        <p:nvSpPr>
          <p:cNvPr id="57" name="Text Box 24"/>
          <p:cNvSpPr txBox="1">
            <a:spLocks noChangeArrowheads="1"/>
          </p:cNvSpPr>
          <p:nvPr/>
        </p:nvSpPr>
        <p:spPr bwMode="auto">
          <a:xfrm>
            <a:off x="5095875" y="5677865"/>
            <a:ext cx="2444750" cy="30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9" rIns="91436" bIns="45719">
            <a:spAutoFit/>
          </a:bodyPr>
          <a:lstStyle>
            <a:lvl1pPr marL="376238" indent="-376238" eaLnBrk="0" hangingPunct="0">
              <a:spcBef>
                <a:spcPct val="20000"/>
              </a:spcBef>
              <a:tabLst>
                <a:tab pos="4949825" algn="l"/>
                <a:tab pos="6767513" algn="r"/>
              </a:tabLst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tabLst>
                <a:tab pos="4949825" algn="l"/>
                <a:tab pos="6767513" algn="r"/>
              </a:tabLst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tabLst>
                <a:tab pos="4949825" algn="l"/>
                <a:tab pos="6767513" algn="r"/>
              </a:tabLst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tabLst>
                <a:tab pos="4949825" algn="l"/>
                <a:tab pos="6767513" algn="r"/>
              </a:tabLst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tabLst>
                <a:tab pos="4949825" algn="l"/>
                <a:tab pos="6767513" algn="r"/>
              </a:tabLst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4949825" algn="l"/>
                <a:tab pos="6767513" algn="r"/>
              </a:tabLs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4949825" algn="l"/>
                <a:tab pos="6767513" algn="r"/>
              </a:tabLs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4949825" algn="l"/>
                <a:tab pos="6767513" algn="r"/>
              </a:tabLs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4949825" algn="l"/>
                <a:tab pos="6767513" algn="r"/>
              </a:tabLs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de-CH" altLang="de-DE" sz="1400" b="1" dirty="0">
                <a:solidFill>
                  <a:srgbClr val="E2001A"/>
                </a:solidFill>
                <a:latin typeface="+mj-lt"/>
              </a:rPr>
              <a:t>5 </a:t>
            </a:r>
            <a:r>
              <a:rPr lang="fr-FR" altLang="de-DE" sz="1400" b="1" dirty="0">
                <a:solidFill>
                  <a:srgbClr val="E2001A"/>
                </a:solidFill>
                <a:latin typeface="+mj-lt"/>
              </a:rPr>
              <a:t>Année de cotisation</a:t>
            </a:r>
          </a:p>
        </p:txBody>
      </p:sp>
      <p:sp>
        <p:nvSpPr>
          <p:cNvPr id="58" name="Text Box 25"/>
          <p:cNvSpPr txBox="1">
            <a:spLocks noChangeArrowheads="1"/>
          </p:cNvSpPr>
          <p:nvPr/>
        </p:nvSpPr>
        <p:spPr bwMode="auto">
          <a:xfrm>
            <a:off x="5095875" y="5895982"/>
            <a:ext cx="2444750" cy="30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9" rIns="91436" bIns="45719">
            <a:spAutoFit/>
          </a:bodyPr>
          <a:lstStyle>
            <a:lvl1pPr marL="376238" indent="-376238" eaLnBrk="0" hangingPunct="0">
              <a:spcBef>
                <a:spcPct val="20000"/>
              </a:spcBef>
              <a:tabLst>
                <a:tab pos="4949825" algn="l"/>
                <a:tab pos="6767513" algn="r"/>
              </a:tabLst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tabLst>
                <a:tab pos="4949825" algn="l"/>
                <a:tab pos="6767513" algn="r"/>
              </a:tabLst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tabLst>
                <a:tab pos="4949825" algn="l"/>
                <a:tab pos="6767513" algn="r"/>
              </a:tabLst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tabLst>
                <a:tab pos="4949825" algn="l"/>
                <a:tab pos="6767513" algn="r"/>
              </a:tabLst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tabLst>
                <a:tab pos="4949825" algn="l"/>
                <a:tab pos="6767513" algn="r"/>
              </a:tabLst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4949825" algn="l"/>
                <a:tab pos="6767513" algn="r"/>
              </a:tabLs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4949825" algn="l"/>
                <a:tab pos="6767513" algn="r"/>
              </a:tabLs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4949825" algn="l"/>
                <a:tab pos="6767513" algn="r"/>
              </a:tabLs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4949825" algn="l"/>
                <a:tab pos="6767513" algn="r"/>
              </a:tabLs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de-CH" altLang="de-DE" sz="1400" b="1" dirty="0">
                <a:solidFill>
                  <a:srgbClr val="E2001A"/>
                </a:solidFill>
                <a:latin typeface="+mj-lt"/>
              </a:rPr>
              <a:t>6 </a:t>
            </a:r>
            <a:r>
              <a:rPr lang="fr-FR" altLang="de-DE" sz="1400" b="1" dirty="0">
                <a:solidFill>
                  <a:srgbClr val="E2001A"/>
                </a:solidFill>
                <a:latin typeface="+mj-lt"/>
              </a:rPr>
              <a:t>Revenu</a:t>
            </a: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430973" y="5903666"/>
            <a:ext cx="4641850" cy="30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9" rIns="91436" bIns="45719">
            <a:spAutoFit/>
          </a:bodyPr>
          <a:lstStyle>
            <a:lvl1pPr eaLnBrk="0" hangingPunct="0">
              <a:spcBef>
                <a:spcPct val="20000"/>
              </a:spcBef>
              <a:tabLst>
                <a:tab pos="4949825" algn="l"/>
                <a:tab pos="6767513" algn="r"/>
              </a:tabLst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tabLst>
                <a:tab pos="4949825" algn="l"/>
                <a:tab pos="6767513" algn="r"/>
              </a:tabLst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tabLst>
                <a:tab pos="4949825" algn="l"/>
                <a:tab pos="6767513" algn="r"/>
              </a:tabLst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tabLst>
                <a:tab pos="4949825" algn="l"/>
                <a:tab pos="6767513" algn="r"/>
              </a:tabLst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tabLst>
                <a:tab pos="4949825" algn="l"/>
                <a:tab pos="6767513" algn="r"/>
              </a:tabLst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4949825" algn="l"/>
                <a:tab pos="6767513" algn="r"/>
              </a:tabLs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4949825" algn="l"/>
                <a:tab pos="6767513" algn="r"/>
              </a:tabLs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4949825" algn="l"/>
                <a:tab pos="6767513" algn="r"/>
              </a:tabLs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4949825" algn="l"/>
                <a:tab pos="6767513" algn="r"/>
              </a:tabLs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fr-FR" altLang="de-DE" sz="1400" b="1" dirty="0">
                <a:solidFill>
                  <a:srgbClr val="E2001A"/>
                </a:solidFill>
                <a:latin typeface="+mj-lt"/>
              </a:rPr>
              <a:t>2 Code genre de revenu</a:t>
            </a:r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430973" y="5691207"/>
            <a:ext cx="4641850" cy="30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9" rIns="91436" bIns="45719">
            <a:spAutoFit/>
          </a:bodyPr>
          <a:lstStyle>
            <a:lvl1pPr eaLnBrk="0" hangingPunct="0">
              <a:spcBef>
                <a:spcPct val="20000"/>
              </a:spcBef>
              <a:tabLst>
                <a:tab pos="4949825" algn="l"/>
                <a:tab pos="6767513" algn="r"/>
              </a:tabLst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tabLst>
                <a:tab pos="4949825" algn="l"/>
                <a:tab pos="6767513" algn="r"/>
              </a:tabLst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tabLst>
                <a:tab pos="4949825" algn="l"/>
                <a:tab pos="6767513" algn="r"/>
              </a:tabLst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tabLst>
                <a:tab pos="4949825" algn="l"/>
                <a:tab pos="6767513" algn="r"/>
              </a:tabLst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tabLst>
                <a:tab pos="4949825" algn="l"/>
                <a:tab pos="6767513" algn="r"/>
              </a:tabLst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4949825" algn="l"/>
                <a:tab pos="6767513" algn="r"/>
              </a:tabLs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4949825" algn="l"/>
                <a:tab pos="6767513" algn="r"/>
              </a:tabLs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4949825" algn="l"/>
                <a:tab pos="6767513" algn="r"/>
              </a:tabLs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4949825" algn="l"/>
                <a:tab pos="6767513" algn="r"/>
              </a:tabLs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de-CH" altLang="de-DE" sz="1400" b="1" dirty="0">
                <a:solidFill>
                  <a:srgbClr val="E2001A"/>
                </a:solidFill>
                <a:latin typeface="+mj-lt"/>
              </a:rPr>
              <a:t>1 </a:t>
            </a:r>
            <a:r>
              <a:rPr lang="fr-FR" altLang="de-DE" sz="1400" b="1" dirty="0">
                <a:solidFill>
                  <a:srgbClr val="E2001A"/>
                </a:solidFill>
                <a:latin typeface="+mj-lt"/>
              </a:rPr>
              <a:t>Numéro du décompte</a:t>
            </a:r>
          </a:p>
        </p:txBody>
      </p:sp>
      <p:sp>
        <p:nvSpPr>
          <p:cNvPr id="3" name="Ellipse 2"/>
          <p:cNvSpPr/>
          <p:nvPr/>
        </p:nvSpPr>
        <p:spPr>
          <a:xfrm>
            <a:off x="1691768" y="2706968"/>
            <a:ext cx="275345" cy="24936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8" name="Ellipse 17"/>
          <p:cNvSpPr/>
          <p:nvPr/>
        </p:nvSpPr>
        <p:spPr>
          <a:xfrm>
            <a:off x="3296450" y="2730511"/>
            <a:ext cx="275345" cy="24936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9" name="Ellipse 18"/>
          <p:cNvSpPr/>
          <p:nvPr/>
        </p:nvSpPr>
        <p:spPr>
          <a:xfrm>
            <a:off x="4363904" y="2722827"/>
            <a:ext cx="275345" cy="24676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0" name="Ellipse 19"/>
          <p:cNvSpPr/>
          <p:nvPr/>
        </p:nvSpPr>
        <p:spPr>
          <a:xfrm>
            <a:off x="5204669" y="2715143"/>
            <a:ext cx="275345" cy="24676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1" name="Ellipse 20"/>
          <p:cNvSpPr/>
          <p:nvPr/>
        </p:nvSpPr>
        <p:spPr>
          <a:xfrm>
            <a:off x="5690680" y="2719578"/>
            <a:ext cx="275345" cy="24676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Textfeld 8"/>
          <p:cNvSpPr txBox="1"/>
          <p:nvPr/>
        </p:nvSpPr>
        <p:spPr>
          <a:xfrm>
            <a:off x="823797" y="3180940"/>
            <a:ext cx="2859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/>
              <a:t>9</a:t>
            </a:r>
          </a:p>
          <a:p>
            <a:r>
              <a:rPr lang="de-CH" sz="1400" dirty="0"/>
              <a:t>9</a:t>
            </a:r>
          </a:p>
          <a:p>
            <a:r>
              <a:rPr lang="de-CH" sz="1400" dirty="0"/>
              <a:t>9</a:t>
            </a:r>
          </a:p>
          <a:p>
            <a:r>
              <a:rPr lang="de-CH" sz="1400" dirty="0"/>
              <a:t>9</a:t>
            </a:r>
          </a:p>
          <a:p>
            <a:r>
              <a:rPr lang="de-CH" sz="1400" dirty="0"/>
              <a:t>9</a:t>
            </a:r>
          </a:p>
          <a:p>
            <a:r>
              <a:rPr lang="de-CH" sz="1400" dirty="0"/>
              <a:t>9</a:t>
            </a:r>
          </a:p>
          <a:p>
            <a:r>
              <a:rPr lang="de-CH" sz="1400" dirty="0"/>
              <a:t>9</a:t>
            </a:r>
          </a:p>
          <a:p>
            <a:r>
              <a:rPr lang="de-CH" sz="1400" dirty="0"/>
              <a:t>9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829440" y="3281082"/>
            <a:ext cx="752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CH" dirty="0"/>
          </a:p>
        </p:txBody>
      </p:sp>
      <p:sp>
        <p:nvSpPr>
          <p:cNvPr id="24" name="Textfeld 23"/>
          <p:cNvSpPr txBox="1"/>
          <p:nvPr/>
        </p:nvSpPr>
        <p:spPr>
          <a:xfrm>
            <a:off x="1691769" y="3188873"/>
            <a:ext cx="14426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400" dirty="0"/>
              <a:t>169.177</a:t>
            </a:r>
          </a:p>
          <a:p>
            <a:pPr algn="r"/>
            <a:r>
              <a:rPr lang="de-CH" sz="1400" dirty="0"/>
              <a:t>169.177</a:t>
            </a:r>
          </a:p>
          <a:p>
            <a:pPr algn="r"/>
            <a:r>
              <a:rPr lang="de-CH" sz="1400" dirty="0"/>
              <a:t>194.233</a:t>
            </a:r>
          </a:p>
          <a:p>
            <a:pPr algn="r"/>
            <a:r>
              <a:rPr lang="de-CH" sz="1400" dirty="0"/>
              <a:t>194.233</a:t>
            </a:r>
          </a:p>
          <a:p>
            <a:pPr algn="r"/>
            <a:r>
              <a:rPr lang="de-CH" sz="1400" dirty="0"/>
              <a:t>194.233</a:t>
            </a:r>
          </a:p>
          <a:p>
            <a:pPr algn="r"/>
            <a:r>
              <a:rPr lang="de-CH" sz="1400" dirty="0"/>
              <a:t>194.233</a:t>
            </a:r>
          </a:p>
          <a:p>
            <a:pPr algn="r"/>
            <a:r>
              <a:rPr lang="de-CH" sz="1400" dirty="0"/>
              <a:t>194.233</a:t>
            </a:r>
          </a:p>
          <a:p>
            <a:pPr algn="r"/>
            <a:r>
              <a:rPr lang="de-CH" sz="1400" dirty="0"/>
              <a:t>194.233</a:t>
            </a:r>
          </a:p>
          <a:p>
            <a:pPr algn="r"/>
            <a:endParaRPr lang="de-CH" sz="1400" dirty="0"/>
          </a:p>
          <a:p>
            <a:pPr algn="r"/>
            <a:r>
              <a:rPr lang="fr-FR" sz="1400" dirty="0"/>
              <a:t>Total du revenu</a:t>
            </a:r>
          </a:p>
          <a:p>
            <a:pPr algn="r"/>
            <a:endParaRPr lang="fr-FR" sz="1000" dirty="0"/>
          </a:p>
          <a:p>
            <a:pPr algn="r"/>
            <a:r>
              <a:rPr lang="fr-FR" sz="1400" dirty="0"/>
              <a:t>Zoug, 22.01.2023</a:t>
            </a:r>
          </a:p>
          <a:p>
            <a:pPr algn="r"/>
            <a:endParaRPr lang="de-CH" sz="1400" dirty="0"/>
          </a:p>
          <a:p>
            <a:pPr algn="r"/>
            <a:endParaRPr lang="de-CH" sz="1400" dirty="0"/>
          </a:p>
        </p:txBody>
      </p:sp>
      <p:sp>
        <p:nvSpPr>
          <p:cNvPr id="25" name="Textfeld 24"/>
          <p:cNvSpPr txBox="1"/>
          <p:nvPr/>
        </p:nvSpPr>
        <p:spPr>
          <a:xfrm>
            <a:off x="3326664" y="3195027"/>
            <a:ext cx="2859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/>
              <a:t>1111111</a:t>
            </a:r>
          </a:p>
          <a:p>
            <a:r>
              <a:rPr lang="de-CH" sz="1400" dirty="0"/>
              <a:t>1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4385674" y="3199899"/>
            <a:ext cx="6871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/>
              <a:t>01-12</a:t>
            </a:r>
          </a:p>
          <a:p>
            <a:r>
              <a:rPr lang="de-CH" sz="1400" dirty="0"/>
              <a:t>01-09</a:t>
            </a:r>
          </a:p>
          <a:p>
            <a:r>
              <a:rPr lang="de-CH" sz="1400" dirty="0"/>
              <a:t>10-12</a:t>
            </a:r>
          </a:p>
          <a:p>
            <a:r>
              <a:rPr lang="de-CH" sz="1400" dirty="0"/>
              <a:t>01-12</a:t>
            </a:r>
          </a:p>
          <a:p>
            <a:r>
              <a:rPr lang="de-CH" sz="1400" dirty="0"/>
              <a:t>01-12</a:t>
            </a:r>
          </a:p>
          <a:p>
            <a:r>
              <a:rPr lang="de-CH" sz="1400" dirty="0"/>
              <a:t>01-12</a:t>
            </a:r>
          </a:p>
          <a:p>
            <a:r>
              <a:rPr lang="de-CH" sz="1400" dirty="0"/>
              <a:t>01-12</a:t>
            </a:r>
          </a:p>
          <a:p>
            <a:r>
              <a:rPr lang="de-CH" sz="1400" dirty="0"/>
              <a:t>01-12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5165031" y="3186062"/>
            <a:ext cx="3828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/>
              <a:t>16</a:t>
            </a:r>
          </a:p>
          <a:p>
            <a:r>
              <a:rPr lang="de-CH" sz="1400" dirty="0"/>
              <a:t>17</a:t>
            </a:r>
          </a:p>
          <a:p>
            <a:r>
              <a:rPr lang="de-CH" sz="1400" dirty="0"/>
              <a:t>17</a:t>
            </a:r>
          </a:p>
          <a:p>
            <a:r>
              <a:rPr lang="de-CH" sz="1400" dirty="0"/>
              <a:t>18</a:t>
            </a:r>
          </a:p>
          <a:p>
            <a:r>
              <a:rPr lang="de-CH" sz="1400" dirty="0"/>
              <a:t>19</a:t>
            </a:r>
          </a:p>
          <a:p>
            <a:r>
              <a:rPr lang="de-CH" sz="1400" dirty="0"/>
              <a:t>20</a:t>
            </a:r>
          </a:p>
          <a:p>
            <a:r>
              <a:rPr lang="de-CH" sz="1400" dirty="0"/>
              <a:t>21</a:t>
            </a:r>
          </a:p>
          <a:p>
            <a:r>
              <a:rPr lang="de-CH" sz="1400" dirty="0"/>
              <a:t>22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5759195" y="3188122"/>
            <a:ext cx="9028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400" dirty="0"/>
              <a:t>62’424</a:t>
            </a:r>
          </a:p>
          <a:p>
            <a:pPr algn="r"/>
            <a:r>
              <a:rPr lang="de-CH" sz="1400" dirty="0"/>
              <a:t>46’948</a:t>
            </a:r>
          </a:p>
          <a:p>
            <a:pPr algn="r"/>
            <a:r>
              <a:rPr lang="de-CH" sz="1400" dirty="0"/>
              <a:t>14’663</a:t>
            </a:r>
          </a:p>
          <a:p>
            <a:pPr algn="r"/>
            <a:r>
              <a:rPr lang="de-CH" sz="1400" dirty="0"/>
              <a:t>60’551</a:t>
            </a:r>
          </a:p>
          <a:p>
            <a:pPr algn="r"/>
            <a:r>
              <a:rPr lang="de-CH" sz="1400" dirty="0"/>
              <a:t>62’220</a:t>
            </a:r>
          </a:p>
          <a:p>
            <a:pPr algn="r"/>
            <a:r>
              <a:rPr lang="de-CH" sz="1400" dirty="0"/>
              <a:t>64’037</a:t>
            </a:r>
          </a:p>
          <a:p>
            <a:pPr algn="r"/>
            <a:r>
              <a:rPr lang="de-CH" sz="1400" dirty="0"/>
              <a:t>65’965</a:t>
            </a:r>
          </a:p>
          <a:p>
            <a:pPr algn="r"/>
            <a:r>
              <a:rPr lang="de-CH" sz="1400" dirty="0"/>
              <a:t>67'693</a:t>
            </a:r>
          </a:p>
          <a:p>
            <a:endParaRPr lang="de-CH" sz="1400" dirty="0"/>
          </a:p>
          <a:p>
            <a:pPr algn="r"/>
            <a:r>
              <a:rPr lang="de-CH" sz="1400" dirty="0"/>
              <a:t>444’501</a:t>
            </a:r>
          </a:p>
        </p:txBody>
      </p:sp>
    </p:spTree>
    <p:extLst>
      <p:ext uri="{BB962C8B-B14F-4D97-AF65-F5344CB8AC3E}">
        <p14:creationId xmlns:p14="http://schemas.microsoft.com/office/powerpoint/2010/main" val="314087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16" grpId="0"/>
      <p:bldP spid="17" grpId="0"/>
      <p:bldP spid="3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altLang="de-DE" dirty="0"/>
              <a:t>Pour bénéficier d’une prestation de l’AVS</a:t>
            </a:r>
            <a:endParaRPr lang="de-CH" dirty="0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628650" y="2089679"/>
            <a:ext cx="7886700" cy="2733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9" rIns="91436" bIns="45719">
            <a:spAutoFit/>
          </a:bodyPr>
          <a:lstStyle>
            <a:lvl1pPr marL="376238" indent="-376238" eaLnBrk="0" hangingPunct="0">
              <a:spcBef>
                <a:spcPct val="20000"/>
              </a:spcBef>
              <a:tabLst>
                <a:tab pos="4949825" algn="l"/>
                <a:tab pos="6767513" algn="r"/>
              </a:tabLst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tabLst>
                <a:tab pos="4949825" algn="l"/>
                <a:tab pos="6767513" algn="r"/>
              </a:tabLst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tabLst>
                <a:tab pos="4949825" algn="l"/>
                <a:tab pos="6767513" algn="r"/>
              </a:tabLst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tabLst>
                <a:tab pos="4949825" algn="l"/>
                <a:tab pos="6767513" algn="r"/>
              </a:tabLst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tabLst>
                <a:tab pos="4949825" algn="l"/>
                <a:tab pos="6767513" algn="r"/>
              </a:tabLst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4949825" algn="l"/>
                <a:tab pos="6767513" algn="r"/>
              </a:tabLs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4949825" algn="l"/>
                <a:tab pos="6767513" algn="r"/>
              </a:tabLs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4949825" algn="l"/>
                <a:tab pos="6767513" algn="r"/>
              </a:tabLs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4949825" algn="l"/>
                <a:tab pos="6767513" algn="r"/>
              </a:tabLs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60363" indent="-360363" eaLnBrk="1" hangingPunct="1">
              <a:spcBef>
                <a:spcPct val="50000"/>
              </a:spcBef>
              <a:buClr>
                <a:srgbClr val="E2001A"/>
              </a:buClr>
              <a:buFont typeface="Arial" panose="020B0604020202020204" pitchFamily="34" charset="0"/>
              <a:buChar char="►"/>
            </a:pPr>
            <a:r>
              <a:rPr lang="fr-FR" altLang="de-DE" dirty="0">
                <a:latin typeface="Arial" panose="020B0604020202020204" pitchFamily="34" charset="0"/>
              </a:rPr>
              <a:t>Déposer une demande de rente de vieillesse (pas de prestation sans demande)</a:t>
            </a:r>
          </a:p>
          <a:p>
            <a:pPr marL="360363" indent="-360363" eaLnBrk="1" hangingPunct="1">
              <a:spcBef>
                <a:spcPct val="50000"/>
              </a:spcBef>
              <a:buClr>
                <a:srgbClr val="E2001A"/>
              </a:buClr>
              <a:buFont typeface="Arial" panose="020B0604020202020204" pitchFamily="34" charset="0"/>
              <a:buChar char="►"/>
            </a:pPr>
            <a:r>
              <a:rPr lang="fr-FR" altLang="de-DE" dirty="0">
                <a:latin typeface="Arial" panose="020B0604020202020204" pitchFamily="34" charset="0"/>
              </a:rPr>
              <a:t>Conseil : 4 mois avant le début du droit à la rente</a:t>
            </a:r>
          </a:p>
          <a:p>
            <a:pPr marL="360363" indent="-360363" eaLnBrk="1" hangingPunct="1">
              <a:spcBef>
                <a:spcPct val="50000"/>
              </a:spcBef>
              <a:buClr>
                <a:srgbClr val="E2001A"/>
              </a:buClr>
              <a:buFont typeface="Arial" panose="020B0604020202020204" pitchFamily="34" charset="0"/>
              <a:buChar char="►"/>
            </a:pPr>
            <a:r>
              <a:rPr lang="fr-FR" altLang="de-DE" dirty="0">
                <a:latin typeface="Arial" panose="020B0604020202020204" pitchFamily="34" charset="0"/>
              </a:rPr>
              <a:t>A déposer auprès de la caisse de compensation qui a encaissé en dernier lieu les cotisations</a:t>
            </a:r>
            <a:br>
              <a:rPr lang="de-CH" altLang="de-DE" dirty="0">
                <a:latin typeface="Arial" panose="020B0604020202020204" pitchFamily="34" charset="0"/>
              </a:rPr>
            </a:br>
            <a:endParaRPr lang="de-CH" altLang="de-DE" dirty="0">
              <a:latin typeface="Arial" panose="020B0604020202020204" pitchFamily="34" charset="0"/>
            </a:endParaRPr>
          </a:p>
          <a:p>
            <a:pPr marL="0" indent="0" algn="just" eaLnBrk="1" hangingPunct="1">
              <a:spcBef>
                <a:spcPct val="50000"/>
              </a:spcBef>
              <a:buClr>
                <a:srgbClr val="E2001A"/>
              </a:buClr>
              <a:buNone/>
            </a:pPr>
            <a:endParaRPr lang="de-CH" altLang="de-DE" dirty="0">
              <a:latin typeface="Arial" panose="020B0604020202020204" pitchFamily="34" charset="0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ED4A308-470E-49D2-8AAB-CFE38818F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616A3-EF20-485A-93FE-77EEE4420EFE}" type="datetime1">
              <a:rPr lang="fr-FR" smtClean="0"/>
              <a:t>06/06/2023</a:t>
            </a:fld>
            <a:endParaRPr lang="fr-CH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3EBDC1-721B-4DC0-80D7-E8999BD02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CH"/>
              <a:t>Page </a:t>
            </a:r>
            <a:fld id="{EA611F82-ED62-4CA6-938C-4BD3DDECEF82}" type="slidenum">
              <a:rPr lang="fr-CH" smtClean="0"/>
              <a:t>18</a:t>
            </a:fld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2DEC86-8125-46E9-9788-0F65D8C95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16196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6239" y="1196701"/>
            <a:ext cx="8650314" cy="731838"/>
          </a:xfrm>
        </p:spPr>
        <p:txBody>
          <a:bodyPr>
            <a:noAutofit/>
          </a:bodyPr>
          <a:lstStyle/>
          <a:p>
            <a:r>
              <a:rPr lang="fr-FR" sz="2400" dirty="0"/>
              <a:t>Le genre des rentes de l’AVS</a:t>
            </a:r>
            <a:endParaRPr lang="de-CH" sz="240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87387" y="2443163"/>
            <a:ext cx="2716639" cy="1785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9" rIns="91436" bIns="45719">
            <a:spAutoFit/>
          </a:bodyPr>
          <a:lstStyle>
            <a:lvl1pPr eaLnBrk="0" hangingPunct="0">
              <a:spcBef>
                <a:spcPct val="20000"/>
              </a:spcBef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de-DE" sz="2000" dirty="0">
                <a:latin typeface="+mn-lt"/>
              </a:rPr>
              <a:t>A partir de 64 ou de 65 ans</a:t>
            </a:r>
          </a:p>
          <a:p>
            <a:pPr eaLnBrk="1" hangingPunct="1">
              <a:spcBef>
                <a:spcPct val="50000"/>
              </a:spcBef>
            </a:pPr>
            <a:r>
              <a:rPr lang="fr-FR" altLang="de-DE" sz="2000" dirty="0">
                <a:latin typeface="+mn-lt"/>
              </a:rPr>
              <a:t>Éventuellement anticipation ou ajournement de la rente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873500" y="2443163"/>
            <a:ext cx="2842345" cy="132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9" rIns="91436" bIns="45719">
            <a:spAutoFit/>
          </a:bodyPr>
          <a:lstStyle>
            <a:lvl1pPr eaLnBrk="0" hangingPunct="0">
              <a:spcBef>
                <a:spcPct val="20000"/>
              </a:spcBef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de-DE" sz="2000" dirty="0">
                <a:latin typeface="+mn-lt"/>
              </a:rPr>
              <a:t>Dès le décès</a:t>
            </a: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fr-FR" altLang="de-DE" sz="2000" dirty="0">
                <a:latin typeface="+mn-lt"/>
              </a:rPr>
              <a:t>homme/femme</a:t>
            </a: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fr-FR" altLang="de-DE" sz="2000" dirty="0">
                <a:latin typeface="+mn-lt"/>
              </a:rPr>
              <a:t>père/mère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873498" y="4253558"/>
            <a:ext cx="3772624" cy="132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9" rIns="91436" bIns="45719">
            <a:spAutoFit/>
          </a:bodyPr>
          <a:lstStyle>
            <a:lvl1pPr eaLnBrk="0" hangingPunct="0">
              <a:spcBef>
                <a:spcPct val="20000"/>
              </a:spcBef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fr-FR" altLang="de-DE" sz="2000" dirty="0">
                <a:latin typeface="+mn-lt"/>
              </a:rPr>
              <a:t>Rente de veuve</a:t>
            </a: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fr-FR" altLang="de-DE" sz="2000" dirty="0">
                <a:latin typeface="+mn-lt"/>
              </a:rPr>
              <a:t>Rente de veuf </a:t>
            </a: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fr-FR" altLang="de-DE" sz="2000" dirty="0">
                <a:latin typeface="+mn-lt"/>
              </a:rPr>
              <a:t>Rente d’orphelin</a:t>
            </a:r>
          </a:p>
        </p:txBody>
      </p:sp>
      <p:sp>
        <p:nvSpPr>
          <p:cNvPr id="10" name="Line 15"/>
          <p:cNvSpPr>
            <a:spLocks noChangeShapeType="1"/>
          </p:cNvSpPr>
          <p:nvPr/>
        </p:nvSpPr>
        <p:spPr bwMode="auto">
          <a:xfrm>
            <a:off x="690563" y="2443163"/>
            <a:ext cx="0" cy="3622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2" tIns="45712" rIns="91422" bIns="45712">
            <a:spAutoFit/>
          </a:bodyPr>
          <a:lstStyle/>
          <a:p>
            <a:endParaRPr lang="de-CH"/>
          </a:p>
        </p:txBody>
      </p:sp>
      <p:grpSp>
        <p:nvGrpSpPr>
          <p:cNvPr id="11" name="Group 33"/>
          <p:cNvGrpSpPr>
            <a:grpSpLocks/>
          </p:cNvGrpSpPr>
          <p:nvPr/>
        </p:nvGrpSpPr>
        <p:grpSpPr bwMode="auto">
          <a:xfrm>
            <a:off x="258312" y="1766888"/>
            <a:ext cx="7224668" cy="4298950"/>
            <a:chOff x="168" y="1120"/>
            <a:chExt cx="4471" cy="2708"/>
          </a:xfrm>
        </p:grpSpPr>
        <p:sp>
          <p:nvSpPr>
            <p:cNvPr id="12" name="Line 18"/>
            <p:cNvSpPr>
              <a:spLocks noChangeShapeType="1"/>
            </p:cNvSpPr>
            <p:nvPr/>
          </p:nvSpPr>
          <p:spPr bwMode="auto">
            <a:xfrm>
              <a:off x="237" y="2680"/>
              <a:ext cx="42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2" tIns="45712" rIns="91422" bIns="45712">
              <a:spAutoFit/>
            </a:bodyPr>
            <a:lstStyle/>
            <a:p>
              <a:endParaRPr lang="de-CH"/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435" y="1276"/>
              <a:ext cx="15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2" tIns="45712" rIns="91422" bIns="45712">
              <a:spAutoFit/>
            </a:bodyPr>
            <a:lstStyle>
              <a:lvl1pPr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CH" altLang="de-DE" sz="2000" b="1" dirty="0">
                  <a:solidFill>
                    <a:srgbClr val="E2001A"/>
                  </a:solidFill>
                  <a:latin typeface="+mn-lt"/>
                </a:rPr>
                <a:t>RENTES DE VIEILLESSE</a:t>
              </a: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2441" y="1274"/>
              <a:ext cx="219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2" tIns="45712" rIns="91422" bIns="45712">
              <a:spAutoFit/>
            </a:bodyPr>
            <a:lstStyle>
              <a:lvl1pPr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CH" altLang="de-DE" sz="2000" b="1" dirty="0">
                  <a:solidFill>
                    <a:srgbClr val="E2001A"/>
                  </a:solidFill>
                  <a:latin typeface="+mn-lt"/>
                </a:rPr>
                <a:t>RENTES DE SURVIVANT</a:t>
              </a: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 rot="16200000">
              <a:off x="-278" y="1984"/>
              <a:ext cx="114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22" tIns="45712" rIns="91422" bIns="45712">
              <a:spAutoFit/>
            </a:bodyPr>
            <a:lstStyle>
              <a:lvl1pPr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e-CH" altLang="de-DE" sz="2000" b="1" dirty="0">
                  <a:solidFill>
                    <a:srgbClr val="E2001A"/>
                  </a:solidFill>
                  <a:latin typeface="+mn-lt"/>
                </a:rPr>
                <a:t>DEBUT</a:t>
              </a: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 rot="16200000">
              <a:off x="-264" y="3126"/>
              <a:ext cx="114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22" tIns="45712" rIns="91422" bIns="45712">
              <a:spAutoFit/>
            </a:bodyPr>
            <a:lstStyle>
              <a:lvl1pPr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e-CH" altLang="de-DE" sz="2000" b="1" dirty="0">
                  <a:solidFill>
                    <a:srgbClr val="E2001A"/>
                  </a:solidFill>
                  <a:latin typeface="+mn-lt"/>
                </a:rPr>
                <a:t>PRESTATION</a:t>
              </a: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435" y="1539"/>
              <a:ext cx="401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2" tIns="45712" rIns="91422" bIns="45712">
              <a:spAutoFit/>
            </a:bodyPr>
            <a:lstStyle/>
            <a:p>
              <a:endParaRPr lang="de-CH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2440" y="1120"/>
              <a:ext cx="0" cy="27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2" tIns="45712" rIns="91422" bIns="45712">
              <a:spAutoFit/>
            </a:bodyPr>
            <a:lstStyle/>
            <a:p>
              <a:endParaRPr lang="de-CH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255" y="3821"/>
              <a:ext cx="41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2" tIns="45712" rIns="91422" bIns="45712">
              <a:spAutoFit/>
            </a:bodyPr>
            <a:lstStyle/>
            <a:p>
              <a:endParaRPr lang="de-CH"/>
            </a:p>
          </p:txBody>
        </p:sp>
      </p:grp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719138" y="4253558"/>
            <a:ext cx="2816531" cy="861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9" rIns="91436" bIns="45719">
            <a:spAutoFit/>
          </a:bodyPr>
          <a:lstStyle>
            <a:lvl1pPr eaLnBrk="0" hangingPunct="0">
              <a:spcBef>
                <a:spcPct val="20000"/>
              </a:spcBef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fr-FR" altLang="de-DE" sz="2000" dirty="0">
                <a:latin typeface="+mn-lt"/>
              </a:rPr>
              <a:t>Rente de vieillesse</a:t>
            </a: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fr-FR" altLang="de-DE" sz="2000" dirty="0">
                <a:latin typeface="+mn-lt"/>
              </a:rPr>
              <a:t>Rente d’enfant</a:t>
            </a:r>
          </a:p>
        </p:txBody>
      </p: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661194" y="6137504"/>
            <a:ext cx="4549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9" rIns="91436" bIns="45719">
            <a:spAutoFit/>
          </a:bodyPr>
          <a:lstStyle>
            <a:lvl1pPr eaLnBrk="0" hangingPunct="0">
              <a:spcBef>
                <a:spcPct val="20000"/>
              </a:spcBef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de-DE" sz="2000">
              <a:latin typeface="+mn-lt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E0902F8-3284-47A9-B7B4-765CBC61E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DE68-0A1E-45EE-A8F9-F9FFFFA5D256}" type="datetime1">
              <a:rPr lang="fr-FR" smtClean="0"/>
              <a:t>06/06/2023</a:t>
            </a:fld>
            <a:endParaRPr lang="fr-CH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6F18E44-43E9-4C62-97C4-3DBC86CCF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CH"/>
              <a:t>Page </a:t>
            </a:r>
            <a:fld id="{EA611F82-ED62-4CA6-938C-4BD3DDECEF82}" type="slidenum">
              <a:rPr lang="fr-CH" smtClean="0"/>
              <a:t>19</a:t>
            </a:fld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BA40C7-4279-4324-9AA7-4B84844D7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02659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/>
      <p:bldP spid="9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Sommaire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/>
              <a:t>L’histoire de l’AVS</a:t>
            </a:r>
          </a:p>
          <a:p>
            <a:r>
              <a:rPr lang="fr-CH" dirty="0"/>
              <a:t>Les défis</a:t>
            </a:r>
          </a:p>
          <a:p>
            <a:r>
              <a:rPr lang="fr-CH" dirty="0"/>
              <a:t>Les 3 piliers</a:t>
            </a:r>
          </a:p>
          <a:p>
            <a:r>
              <a:rPr lang="fr-CH" dirty="0"/>
              <a:t>Cotisations AVS</a:t>
            </a:r>
          </a:p>
          <a:p>
            <a:r>
              <a:rPr lang="fr-CH" dirty="0"/>
              <a:t>Prestations AVS</a:t>
            </a:r>
          </a:p>
          <a:p>
            <a:r>
              <a:rPr lang="fr-CH" dirty="0"/>
              <a:t>AVS 21</a:t>
            </a:r>
          </a:p>
          <a:p>
            <a:endParaRPr lang="fr-CH" dirty="0"/>
          </a:p>
          <a:p>
            <a:endParaRPr lang="fr-CH" dirty="0"/>
          </a:p>
          <a:p>
            <a:endParaRPr lang="fr-CH" dirty="0"/>
          </a:p>
          <a:p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3453-31DA-4A15-8D55-7268EC6D2A38}" type="datetime1">
              <a:rPr lang="fr-FR" smtClean="0"/>
              <a:t>06/06/2023</a:t>
            </a:fld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CH"/>
              <a:t>Page </a:t>
            </a:r>
            <a:fld id="{EA611F82-ED62-4CA6-938C-4BD3DDECEF82}" type="slidenum">
              <a:rPr lang="fr-CH" smtClean="0"/>
              <a:pPr/>
              <a:t>2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30174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AD80F4-3E03-4C42-BC26-BC3E52D27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000" dirty="0"/>
              <a:t>Calcul des rentes:</a:t>
            </a:r>
            <a:br>
              <a:rPr lang="fr-CH" sz="2000" dirty="0"/>
            </a:br>
            <a:r>
              <a:rPr lang="fr-CH" sz="2000" dirty="0"/>
              <a:t>critères pour le montant des rentes de vieillesse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A91252-DFDE-47B6-8018-B669BACDD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H" sz="2000" b="1" dirty="0"/>
              <a:t>DUREE DE COTISATIONS</a:t>
            </a:r>
          </a:p>
          <a:p>
            <a:pPr marL="0" indent="0">
              <a:buNone/>
            </a:pPr>
            <a:r>
              <a:rPr lang="fr-CH" sz="2000" dirty="0"/>
              <a:t>- Rente complète ou partielle</a:t>
            </a:r>
          </a:p>
          <a:p>
            <a:pPr marL="0" indent="0">
              <a:buNone/>
            </a:pPr>
            <a:r>
              <a:rPr lang="fr-CH" sz="2000" dirty="0"/>
              <a:t>- Couple au maximum (plafonnement)</a:t>
            </a:r>
          </a:p>
          <a:p>
            <a:pPr marL="0" indent="0">
              <a:buNone/>
            </a:pPr>
            <a:endParaRPr lang="fr-CH" sz="2000" dirty="0"/>
          </a:p>
          <a:p>
            <a:pPr marL="0" indent="0">
              <a:buNone/>
            </a:pPr>
            <a:r>
              <a:rPr lang="fr-CH" sz="2000" b="1" dirty="0"/>
              <a:t>REVENU MOYEN</a:t>
            </a:r>
          </a:p>
          <a:p>
            <a:pPr marL="0" indent="0">
              <a:buNone/>
            </a:pPr>
            <a:r>
              <a:rPr lang="fr-CH" sz="2000" dirty="0"/>
              <a:t>- Revenu de l’activité lucrative</a:t>
            </a:r>
          </a:p>
          <a:p>
            <a:pPr marL="0" indent="0">
              <a:buNone/>
            </a:pPr>
            <a:r>
              <a:rPr lang="fr-CH" sz="2000" dirty="0"/>
              <a:t>- Facteur de revalorisation</a:t>
            </a:r>
          </a:p>
          <a:p>
            <a:pPr marL="0" indent="0">
              <a:buNone/>
            </a:pPr>
            <a:r>
              <a:rPr lang="fr-CH" sz="2000" dirty="0"/>
              <a:t>- Bonus</a:t>
            </a:r>
          </a:p>
          <a:p>
            <a:pPr marL="0" indent="0">
              <a:buNone/>
            </a:pPr>
            <a:endParaRPr lang="fr-CH" sz="2000" dirty="0"/>
          </a:p>
          <a:p>
            <a:pPr>
              <a:buFontTx/>
              <a:buChar char="-"/>
            </a:pPr>
            <a:endParaRPr lang="fr-CH" sz="2000" dirty="0"/>
          </a:p>
          <a:p>
            <a:pPr>
              <a:buFontTx/>
              <a:buChar char="-"/>
            </a:pPr>
            <a:endParaRPr lang="fr-CH" sz="20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0ADFD3F-D428-46AD-BE34-42D2FAB6D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EAA06-32AF-444A-AFA1-2194793CE5BC}" type="datetime1">
              <a:rPr lang="fr-FR" smtClean="0"/>
              <a:t>06/06/2023</a:t>
            </a:fld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A6522C7-1F56-4DC6-A61A-F43C3E451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CH"/>
              <a:t>Page </a:t>
            </a:r>
            <a:fld id="{EA611F82-ED62-4CA6-938C-4BD3DDECEF82}" type="slidenum">
              <a:rPr lang="fr-CH" smtClean="0"/>
              <a:t>20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825445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D7667B-5A0B-417F-9119-B94AC5E3B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sz="2800" dirty="0"/>
              <a:t>Que signifie «</a:t>
            </a:r>
            <a:r>
              <a:rPr lang="fr-CH" sz="2800" dirty="0" err="1"/>
              <a:t>splitting</a:t>
            </a:r>
            <a:r>
              <a:rPr lang="fr-CH" sz="2800" dirty="0"/>
              <a:t>» ou partage des revenus?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56F189-64B8-4A0F-AF3A-2564A53EB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/>
              <a:t>Le revenu – acquis par les conjoints pendant les années de mariage – est partagé et chaque conjoint en reçoit la moitié.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784084-6816-484A-BF21-D1B25141A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EAA06-32AF-444A-AFA1-2194793CE5BC}" type="datetime1">
              <a:rPr lang="fr-FR" smtClean="0"/>
              <a:t>06/06/2023</a:t>
            </a:fld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ED778D2-B74A-4603-BC72-5EAF8AFF1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CH"/>
              <a:t>Page </a:t>
            </a:r>
            <a:fld id="{EA611F82-ED62-4CA6-938C-4BD3DDECEF82}" type="slidenum">
              <a:rPr lang="fr-CH" smtClean="0"/>
              <a:t>21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157161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A12E5A-5A59-4967-B868-BF6EDC5C1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Le partage des revenus est effectué 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F03E2D-0BD2-4A49-88BF-137FC698D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fr-CH" sz="2000" dirty="0"/>
              <a:t>au moment où les conjoints ont droit les deux à la rente de vieillesse</a:t>
            </a:r>
          </a:p>
          <a:p>
            <a:pPr>
              <a:buFontTx/>
              <a:buChar char="-"/>
            </a:pPr>
            <a:r>
              <a:rPr lang="fr-CH" sz="2000" dirty="0"/>
              <a:t>ou au moment du divorce</a:t>
            </a:r>
          </a:p>
          <a:p>
            <a:pPr>
              <a:buFontTx/>
              <a:buChar char="-"/>
            </a:pPr>
            <a:r>
              <a:rPr lang="fr-CH" sz="2000" dirty="0"/>
              <a:t>ou au moment du décès d’un conjoint et que l’autre bénéficie déjà d’une rente</a:t>
            </a:r>
          </a:p>
          <a:p>
            <a:pPr>
              <a:buFontTx/>
              <a:buChar char="-"/>
            </a:pPr>
            <a:endParaRPr lang="fr-CH" sz="2000" dirty="0"/>
          </a:p>
          <a:p>
            <a:pPr marL="0" indent="0">
              <a:buNone/>
            </a:pPr>
            <a:r>
              <a:rPr lang="fr-CH" sz="2000" b="1" dirty="0"/>
              <a:t>A PRENDRE EN CONSIDERATION</a:t>
            </a:r>
          </a:p>
          <a:p>
            <a:pPr marL="0" indent="0">
              <a:buNone/>
            </a:pPr>
            <a:endParaRPr lang="fr-CH" sz="2000" dirty="0"/>
          </a:p>
          <a:p>
            <a:pPr>
              <a:buFontTx/>
              <a:buChar char="-"/>
            </a:pPr>
            <a:r>
              <a:rPr lang="fr-CH" sz="2000" dirty="0"/>
              <a:t>Seules les années civiles complètes de mariage comptent</a:t>
            </a:r>
          </a:p>
          <a:p>
            <a:pPr>
              <a:buFontTx/>
              <a:buChar char="-"/>
            </a:pPr>
            <a:r>
              <a:rPr lang="fr-CH" sz="2000" dirty="0"/>
              <a:t>Indépendamment du régime matrimonial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DAAAE9-74AC-4A41-9833-517E59C3D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EAA06-32AF-444A-AFA1-2194793CE5BC}" type="datetime1">
              <a:rPr lang="fr-FR" smtClean="0"/>
              <a:t>06/06/2023</a:t>
            </a:fld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F506329-567E-41F0-BAF4-0A1BABFA9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CH"/>
              <a:t>Page </a:t>
            </a:r>
            <a:fld id="{EA611F82-ED62-4CA6-938C-4BD3DDECEF82}" type="slidenum">
              <a:rPr lang="fr-CH" smtClean="0"/>
              <a:t>22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3111495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940F3B-BDDA-4270-8C77-6F753970B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/>
              <a:t>Qu’est-ce que le facteur de revalorisation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B1F606-7D1C-4D7E-89CC-095102EC0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r-CH" sz="2000" dirty="0"/>
              <a:t>Prise en considération de l’évolution des prix et des salaires</a:t>
            </a:r>
          </a:p>
          <a:p>
            <a:pPr>
              <a:buFontTx/>
              <a:buChar char="-"/>
            </a:pPr>
            <a:r>
              <a:rPr lang="fr-CH" sz="2000" dirty="0"/>
              <a:t>La somme des revenus de l’activité lucrative est adaptée à la valeur du jour</a:t>
            </a:r>
          </a:p>
          <a:p>
            <a:pPr marL="0" indent="0">
              <a:buNone/>
            </a:pPr>
            <a:endParaRPr lang="fr-CH" sz="2000" dirty="0"/>
          </a:p>
          <a:p>
            <a:pPr marL="0" indent="0">
              <a:buNone/>
            </a:pPr>
            <a:r>
              <a:rPr lang="fr-CH" sz="2000" b="1" dirty="0"/>
              <a:t>EXEMPLE</a:t>
            </a:r>
          </a:p>
          <a:p>
            <a:pPr marL="0" indent="0">
              <a:buNone/>
            </a:pPr>
            <a:r>
              <a:rPr lang="fr-CH" sz="2000" dirty="0"/>
              <a:t>Mari, né en 1958, a droit à sa rente de vieillesse à partir de 2023. La première inscription au compte individuel date de 1979. Le facteur de revalorisation est de 1.059.</a:t>
            </a:r>
          </a:p>
          <a:p>
            <a:pPr marL="0" indent="0">
              <a:buNone/>
            </a:pPr>
            <a:r>
              <a:rPr lang="fr-CH" sz="2000" dirty="0"/>
              <a:t>Epouse, née en 1960, anticipe d’un an son droit à la rente de vieillesse et ceci à partir de 2023. La première inscription au compte individuel date de 1981. Le facteur de revalorisation est de 1.036.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46DE0D-46D9-4A08-99EB-8DD636A5E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EAA06-32AF-444A-AFA1-2194793CE5BC}" type="datetime1">
              <a:rPr lang="fr-FR" smtClean="0"/>
              <a:t>06/06/2023</a:t>
            </a:fld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983D648-D9DA-4FB2-83D0-5FDA5DA4E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CH"/>
              <a:t>Page </a:t>
            </a:r>
            <a:fld id="{EA611F82-ED62-4CA6-938C-4BD3DDECEF82}" type="slidenum">
              <a:rPr lang="fr-CH" smtClean="0"/>
              <a:t>23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968935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B1ADBA-DE19-4EBD-B52A-4E668101C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/>
              <a:t>Qu’est-ce que le bonus pour tâches éducatives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121E6F-C141-43F1-ACC7-567F3226C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/>
              <a:t>Le bonus pour tâches éducatives est un revenu (fictif) dont chaque personne assurée bénéficie pour chaque année où elle a la charge d’un enfant de moins de 16 ans.</a:t>
            </a:r>
          </a:p>
          <a:p>
            <a:r>
              <a:rPr lang="fr-CH" dirty="0"/>
              <a:t>Le bonus est partagé durant les années de mariage.</a:t>
            </a:r>
          </a:p>
          <a:p>
            <a:r>
              <a:rPr lang="fr-CH" dirty="0"/>
              <a:t>Valeur: 3 x la rente minimale annuelle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7D78F7-5397-40A9-A457-C329E2A60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EAA06-32AF-444A-AFA1-2194793CE5BC}" type="datetime1">
              <a:rPr lang="fr-FR" smtClean="0"/>
              <a:t>06/06/2023</a:t>
            </a:fld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D75257A-634A-4006-852B-BADDD2E2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CH"/>
              <a:t>Page </a:t>
            </a:r>
            <a:fld id="{EA611F82-ED62-4CA6-938C-4BD3DDECEF82}" type="slidenum">
              <a:rPr lang="fr-CH" smtClean="0"/>
              <a:t>24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4710150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36B979-C56E-4628-B73A-DC1EE4A03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/>
              <a:t>Bonus pour tâches éducatives (BTE) pendant le mariage, exemple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20F176-4B95-4D61-BA4A-9AE21FD6F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/>
              <a:t>1 enfant, 16 années de BTE</a:t>
            </a:r>
          </a:p>
          <a:p>
            <a:r>
              <a:rPr lang="fr-CH" dirty="0"/>
              <a:t>3-fois la rente minimale annuelle = CHF 44’100.-</a:t>
            </a:r>
          </a:p>
          <a:p>
            <a:r>
              <a:rPr lang="fr-CH" dirty="0"/>
              <a:t>CHF 44’100.- x 16 ans = CHF 705’600.-</a:t>
            </a:r>
          </a:p>
          <a:p>
            <a:r>
              <a:rPr lang="fr-CH" dirty="0"/>
              <a:t>½ pour chaque parent</a:t>
            </a:r>
          </a:p>
          <a:p>
            <a:r>
              <a:rPr lang="fr-CH" dirty="0"/>
              <a:t>CHF 352’800.- : 44 ans = CHF 8’019.- pour le père</a:t>
            </a:r>
          </a:p>
          <a:p>
            <a:r>
              <a:rPr lang="fr-CH" dirty="0"/>
              <a:t>CHF 352’800.- : 42 ans* = CHF 8’400.- pour la mère</a:t>
            </a:r>
          </a:p>
          <a:p>
            <a:pPr marL="0" indent="0">
              <a:buNone/>
            </a:pPr>
            <a:r>
              <a:rPr lang="fr-CH" dirty="0"/>
              <a:t>* perçoit la rente anticipée d’un an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3ABEF0-DA16-4486-89CC-A3D29A3B7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EAA06-32AF-444A-AFA1-2194793CE5BC}" type="datetime1">
              <a:rPr lang="fr-FR" smtClean="0"/>
              <a:t>06/06/2023</a:t>
            </a:fld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B5BF503-9C9A-468E-9453-1095138DC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CH"/>
              <a:t>Page </a:t>
            </a:r>
            <a:fld id="{EA611F82-ED62-4CA6-938C-4BD3DDECEF82}" type="slidenum">
              <a:rPr lang="fr-CH" smtClean="0"/>
              <a:t>25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0072787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94086C-897A-4604-BB5F-743C658C9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Le plafonnement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5519F6-0EC4-4813-A39F-C06993296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/>
              <a:t>Limitation du montant de la rente pour un couple à 150% du montant maximum</a:t>
            </a:r>
          </a:p>
          <a:p>
            <a:r>
              <a:rPr lang="fr-CH" dirty="0"/>
              <a:t>La somme des rentes individuelles complètes de l’époux et de l’épouse ne doit pas dépasser CHF 3’675.-.</a:t>
            </a:r>
          </a:p>
          <a:p>
            <a:r>
              <a:rPr lang="fr-CH" dirty="0"/>
              <a:t>Sinon: une diminution proportionnelle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5548CB-9C08-41FF-B34A-232B486EC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EAA06-32AF-444A-AFA1-2194793CE5BC}" type="datetime1">
              <a:rPr lang="fr-FR" smtClean="0"/>
              <a:t>06/06/2023</a:t>
            </a:fld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FD73FCE-5F2A-4CFA-9E8B-B719B314C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CH"/>
              <a:t>Page </a:t>
            </a:r>
            <a:fld id="{EA611F82-ED62-4CA6-938C-4BD3DDECEF82}" type="slidenum">
              <a:rPr lang="fr-CH" smtClean="0"/>
              <a:t>26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9051725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01527A-A25E-4680-AEFC-A11F4019A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Calcul des rentes (couple):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94D7F7-04AF-489C-B14E-56B647310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H" sz="1800" dirty="0"/>
              <a:t>						Homme 1958	Femme 1960*</a:t>
            </a:r>
          </a:p>
          <a:p>
            <a:pPr marL="0" indent="0">
              <a:buNone/>
            </a:pPr>
            <a:r>
              <a:rPr lang="fr-CH" sz="1800" dirty="0"/>
              <a:t>Total des revenus				1’780’000.-		1’510’000.-</a:t>
            </a:r>
          </a:p>
          <a:p>
            <a:pPr marL="0" indent="0">
              <a:buNone/>
            </a:pPr>
            <a:r>
              <a:rPr lang="fr-CH" sz="1800" dirty="0"/>
              <a:t>Facteur de revalorisation			1.059			1.036</a:t>
            </a:r>
          </a:p>
          <a:p>
            <a:pPr marL="0" indent="0">
              <a:buNone/>
            </a:pPr>
            <a:r>
              <a:rPr lang="fr-CH" sz="1800" dirty="0"/>
              <a:t>Revenu revalorisé				1’885’020.-		1’564’360.-</a:t>
            </a:r>
          </a:p>
          <a:p>
            <a:pPr marL="0" indent="0">
              <a:buNone/>
            </a:pPr>
            <a:r>
              <a:rPr lang="fr-CH" sz="1800" dirty="0"/>
              <a:t>Revenu moyen				     42’841.-		     37’247.-</a:t>
            </a:r>
          </a:p>
          <a:p>
            <a:pPr marL="0" indent="0">
              <a:buNone/>
            </a:pPr>
            <a:r>
              <a:rPr lang="fr-CH" sz="1800" dirty="0"/>
              <a:t>½ bonus pour un enfant			       8’019.-		       8’400.-</a:t>
            </a:r>
          </a:p>
          <a:p>
            <a:pPr marL="0" indent="0">
              <a:buNone/>
            </a:pPr>
            <a:r>
              <a:rPr lang="fr-CH" sz="1800" dirty="0"/>
              <a:t>Revenu moyen déterminant		     51’450.-		      47’040.-</a:t>
            </a:r>
          </a:p>
          <a:p>
            <a:pPr marL="0" indent="0">
              <a:buNone/>
            </a:pPr>
            <a:r>
              <a:rPr lang="fr-CH" sz="1800" dirty="0"/>
              <a:t>Rente mensuelle non plafonnée		       1’960.-		        1’901.-</a:t>
            </a:r>
          </a:p>
          <a:p>
            <a:pPr marL="0" indent="0">
              <a:buNone/>
            </a:pPr>
            <a:r>
              <a:rPr lang="fr-CH" sz="1800" dirty="0"/>
              <a:t>Rente mensuelle plafonnée		       1’866.-		        1’809.-</a:t>
            </a:r>
          </a:p>
          <a:p>
            <a:pPr marL="0" indent="0">
              <a:buNone/>
            </a:pPr>
            <a:r>
              <a:rPr lang="fr-CH" sz="1800" dirty="0"/>
              <a:t>Diminution rente épouse, 6,8%, mensuelle			        1’686.-</a:t>
            </a:r>
          </a:p>
          <a:p>
            <a:pPr marL="0" indent="0">
              <a:buNone/>
            </a:pPr>
            <a:r>
              <a:rPr lang="fr-CH" sz="1800" dirty="0"/>
              <a:t>*perçoit la rente anticipée d’un an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BE0075-E060-46F1-90A4-079F128A3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EAA06-32AF-444A-AFA1-2194793CE5BC}" type="datetime1">
              <a:rPr lang="fr-FR" smtClean="0"/>
              <a:t>06/06/2023</a:t>
            </a:fld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96C2428-7F5F-45B6-8DAB-A9A64872A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CH"/>
              <a:t>Page </a:t>
            </a:r>
            <a:fld id="{EA611F82-ED62-4CA6-938C-4BD3DDECEF82}" type="slidenum">
              <a:rPr lang="fr-CH" smtClean="0"/>
              <a:t>27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94508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1096691"/>
            <a:ext cx="7886700" cy="723720"/>
          </a:xfrm>
        </p:spPr>
        <p:txBody>
          <a:bodyPr>
            <a:normAutofit/>
          </a:bodyPr>
          <a:lstStyle/>
          <a:p>
            <a:pPr algn="ctr"/>
            <a:r>
              <a:rPr lang="fr-CH" sz="2800" dirty="0"/>
              <a:t>AVS 21 (stabilisation de l’AVS)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661020"/>
            <a:ext cx="7886700" cy="4356552"/>
          </a:xfrm>
        </p:spPr>
        <p:txBody>
          <a:bodyPr>
            <a:normAutofit lnSpcReduction="10000"/>
          </a:bodyPr>
          <a:lstStyle/>
          <a:p>
            <a:pPr marL="0" indent="0" algn="ctr">
              <a:buClr>
                <a:srgbClr val="C00000"/>
              </a:buClr>
              <a:buNone/>
            </a:pPr>
            <a:endParaRPr lang="fr-CH" sz="2000" b="1" dirty="0"/>
          </a:p>
          <a:p>
            <a:pPr marL="0" indent="0" algn="ctr">
              <a:buClr>
                <a:srgbClr val="C00000"/>
              </a:buClr>
              <a:buNone/>
            </a:pPr>
            <a:r>
              <a:rPr lang="fr-CH" sz="2000" b="1" dirty="0"/>
              <a:t>Entrée en vigueur prévue :  le 1</a:t>
            </a:r>
            <a:r>
              <a:rPr lang="fr-CH" sz="2000" b="1" baseline="30000" dirty="0"/>
              <a:t>er</a:t>
            </a:r>
            <a:r>
              <a:rPr lang="fr-CH" sz="2000" b="1" dirty="0"/>
              <a:t> janvier 2024</a:t>
            </a:r>
          </a:p>
          <a:p>
            <a:pPr marL="0" indent="0">
              <a:buClr>
                <a:srgbClr val="C00000"/>
              </a:buClr>
              <a:buNone/>
            </a:pPr>
            <a:endParaRPr lang="fr-CH" sz="2000" u="sng" dirty="0"/>
          </a:p>
          <a:p>
            <a:pPr marL="0" indent="0">
              <a:buClr>
                <a:srgbClr val="C00000"/>
              </a:buClr>
              <a:buNone/>
            </a:pPr>
            <a:r>
              <a:rPr lang="fr-CH" sz="2000" u="sng" dirty="0"/>
              <a:t>Ce qui change </a:t>
            </a:r>
            <a:r>
              <a:rPr lang="fr-CH" sz="2000" dirty="0"/>
              <a:t>:</a:t>
            </a:r>
          </a:p>
          <a:p>
            <a:pPr marL="0" indent="0">
              <a:buClr>
                <a:srgbClr val="C00000"/>
              </a:buClr>
              <a:buNone/>
            </a:pPr>
            <a:endParaRPr lang="fr-CH" sz="2000" i="1" dirty="0"/>
          </a:p>
          <a:p>
            <a:pPr lvl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CH" sz="2000" dirty="0"/>
              <a:t>Harmonisation de l’âge de la retraite (âge de référence) des hommes et des femmes à 65 ans</a:t>
            </a:r>
          </a:p>
          <a:p>
            <a:pPr lvl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CH" sz="2000" dirty="0"/>
              <a:t>Mesures de compensation pour les femmes de la génération transitoire</a:t>
            </a:r>
          </a:p>
          <a:p>
            <a:pPr lvl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CH" sz="2000" dirty="0"/>
              <a:t>Retraite flexible</a:t>
            </a:r>
          </a:p>
          <a:p>
            <a:pPr lvl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CH" sz="2000" dirty="0"/>
              <a:t>Incitation à poursuivre une activité après 65 ans</a:t>
            </a:r>
          </a:p>
          <a:p>
            <a:pPr marL="342900" lvl="1" indent="0">
              <a:buClr>
                <a:srgbClr val="C00000"/>
              </a:buClr>
              <a:buNone/>
            </a:pPr>
            <a:endParaRPr lang="fr-CH" sz="2000" dirty="0"/>
          </a:p>
          <a:p>
            <a:pPr marL="0" indent="-22225" algn="ctr">
              <a:buClr>
                <a:srgbClr val="C00000"/>
              </a:buClr>
              <a:buNone/>
            </a:pPr>
            <a:r>
              <a:rPr lang="fr-CH" sz="2200" i="1" dirty="0">
                <a:solidFill>
                  <a:srgbClr val="C00000"/>
                </a:solidFill>
              </a:rPr>
              <a:t>«Passage de la vie active à la retraite en douceur»</a:t>
            </a:r>
          </a:p>
          <a:p>
            <a:pPr marL="342900" lvl="1" indent="0">
              <a:buNone/>
            </a:pPr>
            <a:endParaRPr lang="fr-CH" sz="2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927D-909D-46B1-8683-74B91D9CE372}" type="datetime1">
              <a:rPr lang="fr-FR" smtClean="0"/>
              <a:t>06/06/2023</a:t>
            </a:fld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CH"/>
              <a:t>Page </a:t>
            </a:r>
            <a:fld id="{EA611F82-ED62-4CA6-938C-4BD3DDECEF82}" type="slidenum">
              <a:rPr lang="fr-CH" smtClean="0"/>
              <a:t>28</a:t>
            </a:fld>
            <a:endParaRPr lang="fr-CH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01106B6-AE3A-4505-859B-7287A8471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17360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B0FF8891-D778-4142-D435-ED727D0A2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171" y="1108160"/>
            <a:ext cx="7886700" cy="723720"/>
          </a:xfrm>
        </p:spPr>
        <p:txBody>
          <a:bodyPr>
            <a:normAutofit/>
          </a:bodyPr>
          <a:lstStyle/>
          <a:p>
            <a:r>
              <a:rPr lang="fr-CH" i="0" dirty="0">
                <a:latin typeface="Arial" panose="020B0604020202020204" pitchFamily="34" charset="0"/>
                <a:cs typeface="Arial" panose="020B0604020202020204" pitchFamily="34" charset="0"/>
              </a:rPr>
              <a:t>Glossaire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9EA67D80-6F6C-1C7C-FAE8-16206D6FA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171" y="1831880"/>
            <a:ext cx="8623882" cy="42274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H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 de référence </a:t>
            </a:r>
            <a:r>
              <a:rPr lang="fr-CH" sz="1600" dirty="0"/>
              <a:t>: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fr-CH" sz="1600" dirty="0"/>
              <a:t>âge de la retraite</a:t>
            </a:r>
          </a:p>
          <a:p>
            <a:pPr marL="0" indent="0">
              <a:buNone/>
            </a:pPr>
            <a:r>
              <a:rPr lang="fr-CH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Flexibilisation</a:t>
            </a:r>
            <a:r>
              <a:rPr lang="fr-CH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fr-CH" sz="1600" dirty="0"/>
              <a:t>possibilité de choisir le moment de perception de sa rente (avant, après, combien)</a:t>
            </a:r>
          </a:p>
          <a:p>
            <a:pPr marL="0" indent="0">
              <a:buNone/>
            </a:pPr>
            <a:r>
              <a:rPr lang="fr-CH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Anticipation</a:t>
            </a:r>
            <a:r>
              <a:rPr lang="fr-CH" sz="1600" dirty="0"/>
              <a:t> :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fr-CH" sz="1600" dirty="0"/>
              <a:t>prendre sa rente avant l'âge de référence</a:t>
            </a:r>
          </a:p>
          <a:p>
            <a:pPr marL="0" indent="0">
              <a:buNone/>
            </a:pPr>
            <a:r>
              <a:rPr lang="fr-CH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Ajournement</a:t>
            </a:r>
            <a:r>
              <a:rPr lang="fr-CH" sz="1600" dirty="0"/>
              <a:t> :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fr-CH" sz="1600" dirty="0"/>
              <a:t>ne pas percevoir la rente à l'âge de référence</a:t>
            </a:r>
          </a:p>
          <a:p>
            <a:pPr marL="0" indent="0">
              <a:buNone/>
            </a:pPr>
            <a:r>
              <a:rPr lang="fr-CH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Mesures compensatoires </a:t>
            </a:r>
            <a:r>
              <a:rPr lang="fr-CH" sz="1600" dirty="0"/>
              <a:t>: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fr-CH" sz="1600" dirty="0"/>
              <a:t>Pour les femmes de la génération transitoire (1961 à 1969)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fr-CH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Recalcul après l’âge de référence </a:t>
            </a:r>
            <a:r>
              <a:rPr lang="fr-CH" sz="1600" dirty="0"/>
              <a:t>: 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fr-CH" sz="1600" dirty="0"/>
              <a:t>En cas de travail au-delà de l’âge de référence</a:t>
            </a:r>
          </a:p>
          <a:p>
            <a:pPr marL="0" indent="0">
              <a:buClr>
                <a:srgbClr val="C00000"/>
              </a:buClr>
              <a:buNone/>
            </a:pPr>
            <a:endParaRPr lang="fr-CH" sz="1600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C1AE5FB-327F-9817-9EAB-E7E6DA04B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37986AB-DDE0-43AE-9140-79573CDC11AB}" type="datetime1">
              <a:rPr lang="fr-FR" noProof="0" smtClean="0"/>
              <a:t>06/06/2023</a:t>
            </a:fld>
            <a:endParaRPr lang="de-DE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18212CF-A85D-5580-3542-AD454580B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e-DE" noProof="0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9E2CCA8-BF5B-DA04-E26F-801823182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de-DE" noProof="0" smtClean="0"/>
              <a:t>29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01773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18035-6B34-457C-9F26-78FE3FD2269F}" type="slidenum">
              <a:rPr lang="fr-CH" smtClean="0"/>
              <a:t>3</a:t>
            </a:fld>
            <a:endParaRPr lang="fr-CH" dirty="0"/>
          </a:p>
        </p:txBody>
      </p:sp>
      <p:sp>
        <p:nvSpPr>
          <p:cNvPr id="15" name="Rectangle 14"/>
          <p:cNvSpPr/>
          <p:nvPr/>
        </p:nvSpPr>
        <p:spPr>
          <a:xfrm>
            <a:off x="467543" y="908720"/>
            <a:ext cx="8549941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CH" sz="2400" dirty="0"/>
          </a:p>
          <a:p>
            <a:r>
              <a:rPr lang="fr-CH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Révisions AVS antérieures</a:t>
            </a:r>
          </a:p>
          <a:p>
            <a:endParaRPr lang="fr-CH" sz="14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r-CH" sz="3200" dirty="0">
                <a:sym typeface="Wingdings"/>
              </a:rPr>
              <a:t>1948 : entrée en vigueur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r-CH" sz="3200" dirty="0"/>
              <a:t>1997 : 10ème révision de l’AVS</a:t>
            </a:r>
            <a:endParaRPr lang="fr-CH" sz="3200" dirty="0">
              <a:sym typeface="Wingdings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r-CH" sz="3200" dirty="0"/>
              <a:t>2004 : rejet de la 11</a:t>
            </a:r>
            <a:r>
              <a:rPr lang="fr-CH" sz="3200" baseline="30000" dirty="0"/>
              <a:t>ème</a:t>
            </a:r>
            <a:r>
              <a:rPr lang="fr-CH" sz="3200" dirty="0"/>
              <a:t> révision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r-CH" sz="3200" dirty="0"/>
              <a:t>2008 : USS initiative «pour un âge flexible AVS»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r-CH" sz="3200" dirty="0">
                <a:sym typeface="Wingdings"/>
              </a:rPr>
              <a:t>2017  : projet «Prévoyance 2020»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r-CH" sz="3200" dirty="0">
                <a:sym typeface="Wingdings"/>
              </a:rPr>
              <a:t>2019  : message du C.F. «Stabilisation de l’AVS»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r-CH" sz="3200" dirty="0">
                <a:sym typeface="Wingdings"/>
              </a:rPr>
              <a:t>2022 : votation AVS 21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r-CH" sz="3200" dirty="0">
                <a:sym typeface="Wingdings"/>
              </a:rPr>
              <a:t>2024 : entrée en vigueur d’AVS 21 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fr-CH" sz="800" dirty="0"/>
          </a:p>
          <a:p>
            <a:pPr algn="ctr"/>
            <a:endParaRPr lang="fr-CH" sz="21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chemeClr val="accent2">
                    <a:lumMod val="60000"/>
                    <a:lumOff val="40000"/>
                  </a:schemeClr>
                </a:solidFill>
              </a:uFill>
              <a:latin typeface="Arial Rounded MT Bold" panose="020F0704030504030204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24745"/>
            <a:ext cx="1853197" cy="190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893E6C5-4DD8-434E-BE68-0647054D0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4948-8D59-495B-B532-4CF435EEC81A}" type="datetime1">
              <a:rPr lang="fr-CH" smtClean="0"/>
              <a:t>06.06.2023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823838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278FAAB-8DFA-4475-B8B6-51A3ED193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de-DE" sz="3600" u="sng" dirty="0">
                <a:latin typeface="Arial" panose="020B0604020202020204" pitchFamily="34" charset="0"/>
                <a:cs typeface="Arial" panose="020B0604020202020204" pitchFamily="34" charset="0"/>
              </a:rPr>
              <a:t>Age de </a:t>
            </a:r>
            <a:r>
              <a:rPr lang="de-DE" sz="3600" u="sng" dirty="0" err="1">
                <a:latin typeface="Arial" panose="020B0604020202020204" pitchFamily="34" charset="0"/>
                <a:cs typeface="Arial" panose="020B0604020202020204" pitchFamily="34" charset="0"/>
              </a:rPr>
              <a:t>référence</a:t>
            </a:r>
            <a:endParaRPr lang="de-DE" i="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6237BABF-398B-4F17-B288-42D7047C2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508" y="1950791"/>
            <a:ext cx="3959525" cy="713232"/>
          </a:xfrm>
        </p:spPr>
        <p:txBody>
          <a:bodyPr rtlCol="0">
            <a:normAutofit/>
          </a:bodyPr>
          <a:lstStyle/>
          <a:p>
            <a:pPr rtl="0"/>
            <a:r>
              <a:rPr lang="de-DE" b="0" i="1" dirty="0" err="1"/>
              <a:t>Jusqu‘au</a:t>
            </a:r>
            <a:r>
              <a:rPr lang="de-DE" b="0" i="1" dirty="0"/>
              <a:t> 31 </a:t>
            </a:r>
            <a:r>
              <a:rPr lang="de-DE" b="0" i="1" dirty="0" err="1"/>
              <a:t>décembre</a:t>
            </a:r>
            <a:r>
              <a:rPr lang="de-DE" b="0" i="1" dirty="0"/>
              <a:t> 2023 :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D148043-08B3-DED1-F790-6D30FB993C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06290" y="1936653"/>
            <a:ext cx="3703320" cy="713232"/>
          </a:xfrm>
        </p:spPr>
        <p:txBody>
          <a:bodyPr/>
          <a:lstStyle/>
          <a:p>
            <a:r>
              <a:rPr lang="fr-CH" b="0" i="1" dirty="0"/>
              <a:t>Dès le 1</a:t>
            </a:r>
            <a:r>
              <a:rPr lang="fr-CH" b="0" i="1" baseline="30000" dirty="0"/>
              <a:t>er</a:t>
            </a:r>
            <a:r>
              <a:rPr lang="fr-CH" b="0" i="1" dirty="0"/>
              <a:t> janvier 2024 : 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EEEDBCF-DE48-AB84-F4CF-34904BEA5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035" y="3173412"/>
            <a:ext cx="3771500" cy="30464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1600" dirty="0"/>
              <a:t>Hommes : 65 ans</a:t>
            </a:r>
          </a:p>
          <a:p>
            <a:pPr marL="0" indent="0">
              <a:buNone/>
            </a:pPr>
            <a:endParaRPr lang="fr-CH" sz="1600" dirty="0"/>
          </a:p>
          <a:p>
            <a:pPr marL="0" indent="0">
              <a:buNone/>
            </a:pPr>
            <a:r>
              <a:rPr lang="fr-CH" sz="1600" dirty="0"/>
              <a:t>Femmes : 64 ans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CD6BE977-6749-D945-08FE-D67911874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7959" y="3173412"/>
            <a:ext cx="4310396" cy="29086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H" sz="1600" dirty="0"/>
              <a:t>Hommes : 65 ans</a:t>
            </a:r>
          </a:p>
          <a:p>
            <a:pPr marL="0" indent="0">
              <a:buNone/>
            </a:pPr>
            <a:endParaRPr lang="fr-CH" sz="1600" dirty="0"/>
          </a:p>
          <a:p>
            <a:pPr marL="0" indent="0">
              <a:buNone/>
            </a:pPr>
            <a:r>
              <a:rPr lang="fr-CH" sz="1600" dirty="0"/>
              <a:t>Femmes nées en 1960 et avant : 64 ans</a:t>
            </a:r>
          </a:p>
          <a:p>
            <a:pPr marL="0" indent="0">
              <a:buNone/>
            </a:pPr>
            <a:r>
              <a:rPr lang="fr-CH" sz="1600" dirty="0"/>
              <a:t>Femmes nées en 1961 : 64 ans et 3 mois</a:t>
            </a:r>
          </a:p>
          <a:p>
            <a:pPr marL="0" indent="0">
              <a:buNone/>
            </a:pPr>
            <a:r>
              <a:rPr lang="fr-CH" sz="1600" dirty="0"/>
              <a:t>Femmes nées en 1962 : 64 ans et 6 mois</a:t>
            </a:r>
          </a:p>
          <a:p>
            <a:pPr marL="0" indent="0">
              <a:buNone/>
            </a:pPr>
            <a:r>
              <a:rPr lang="fr-CH" sz="1600" dirty="0"/>
              <a:t>Femmes nées en 1963 : 64 ans et 9 mois</a:t>
            </a:r>
          </a:p>
          <a:p>
            <a:pPr marL="0" indent="0">
              <a:buNone/>
            </a:pPr>
            <a:r>
              <a:rPr lang="fr-CH" sz="1600" dirty="0"/>
              <a:t>Femmes nées en 1964 et après : 65 ans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BE4C4DF8-A27C-4FE1-CBA2-8FE7D8CF4B3B}"/>
              </a:ext>
            </a:extLst>
          </p:cNvPr>
          <p:cNvCxnSpPr>
            <a:cxnSpLocks/>
          </p:cNvCxnSpPr>
          <p:nvPr/>
        </p:nvCxnSpPr>
        <p:spPr>
          <a:xfrm>
            <a:off x="4467620" y="1936653"/>
            <a:ext cx="48422" cy="428317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BD7A4AF-4805-E61F-32C3-9717D8B5F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6BE555D-EE84-4C7D-87DD-0488E76A9A75}" type="datetime1">
              <a:rPr lang="fr-FR" noProof="0" smtClean="0"/>
              <a:t>06/06/2023</a:t>
            </a:fld>
            <a:endParaRPr lang="de-DE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8F2DA6F2-020B-F1B7-2699-F151918A9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 rtl="0"/>
            <a:endParaRPr lang="de-DE" noProof="0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B5E7E696-73D9-63F5-011A-5DA4940D4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de-DE" noProof="0" smtClean="0"/>
              <a:t>30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63372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 build="p"/>
      <p:bldP spid="6" grpId="0" uiExpand="1" build="p"/>
      <p:bldP spid="10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294" y="5868577"/>
            <a:ext cx="1008112" cy="89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18035-6B34-457C-9F26-78FE3FD2269F}" type="slidenum">
              <a:rPr lang="fr-CH" smtClean="0"/>
              <a:t>31</a:t>
            </a:fld>
            <a:endParaRPr lang="fr-CH" dirty="0"/>
          </a:p>
        </p:txBody>
      </p:sp>
      <p:sp>
        <p:nvSpPr>
          <p:cNvPr id="4" name="Rectangle 3"/>
          <p:cNvSpPr/>
          <p:nvPr/>
        </p:nvSpPr>
        <p:spPr>
          <a:xfrm>
            <a:off x="251520" y="855864"/>
            <a:ext cx="856895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fr-CH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Flexibilisation accrue du départ à la retraite</a:t>
            </a:r>
          </a:p>
          <a:p>
            <a:pPr algn="ctr"/>
            <a:endParaRPr lang="fr-CH" sz="21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chemeClr val="accent2">
                    <a:lumMod val="60000"/>
                    <a:lumOff val="40000"/>
                  </a:schemeClr>
                </a:solidFill>
              </a:uFill>
              <a:latin typeface="Arial Rounded MT Bold" panose="020F070403050403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2F9A71B-9ED2-410A-84F4-67576D445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18057"/>
            <a:ext cx="8747526" cy="438407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B28C8F2-18D8-43A3-BB16-A6A0C6DF61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2047282"/>
            <a:ext cx="3657600" cy="295275"/>
          </a:xfrm>
          <a:prstGeom prst="rect">
            <a:avLst/>
          </a:prstGeom>
        </p:spPr>
      </p:pic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B742617-F56A-4E38-9AB5-615000691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1A89C-FB2E-419E-91EE-C66C02AEDCDD}" type="datetime1">
              <a:rPr lang="fr-CH" smtClean="0"/>
              <a:t>06.06.2023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010849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278FAAB-8DFA-4475-B8B6-51A3ED193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de-DE" sz="3600" u="sng" dirty="0" err="1">
                <a:latin typeface="+mn-lt"/>
              </a:rPr>
              <a:t>L‘anticipation</a:t>
            </a:r>
            <a:endParaRPr lang="de-DE" i="0" u="sng" dirty="0">
              <a:latin typeface="+mn-lt"/>
            </a:endParaRP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6237BABF-398B-4F17-B288-42D7047C2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508" y="1950791"/>
            <a:ext cx="3964566" cy="713232"/>
          </a:xfrm>
        </p:spPr>
        <p:txBody>
          <a:bodyPr rtlCol="0"/>
          <a:lstStyle/>
          <a:p>
            <a:pPr rtl="0"/>
            <a:r>
              <a:rPr lang="de-DE" b="0" i="1" dirty="0" err="1"/>
              <a:t>Jusqu‘au</a:t>
            </a:r>
            <a:r>
              <a:rPr lang="de-DE" b="0" i="1" dirty="0"/>
              <a:t> 31 </a:t>
            </a:r>
            <a:r>
              <a:rPr lang="de-DE" b="0" i="1" dirty="0" err="1"/>
              <a:t>décembre</a:t>
            </a:r>
            <a:r>
              <a:rPr lang="de-DE" b="0" i="1" dirty="0"/>
              <a:t> 2023 :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D148043-08B3-DED1-F790-6D30FB993C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08637" y="1950791"/>
            <a:ext cx="3703320" cy="713232"/>
          </a:xfrm>
        </p:spPr>
        <p:txBody>
          <a:bodyPr>
            <a:normAutofit/>
          </a:bodyPr>
          <a:lstStyle/>
          <a:p>
            <a:r>
              <a:rPr lang="fr-CH" b="0" i="1" dirty="0"/>
              <a:t>Dès le 1</a:t>
            </a:r>
            <a:r>
              <a:rPr lang="fr-CH" b="0" i="1" baseline="30000" dirty="0"/>
              <a:t>er</a:t>
            </a:r>
            <a:r>
              <a:rPr lang="fr-CH" b="0" i="1" dirty="0"/>
              <a:t> janvier 2024 : 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EEEDBCF-DE48-AB84-F4CF-34904BEA5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508" y="2944964"/>
            <a:ext cx="3308054" cy="2297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1400" u="sng" dirty="0"/>
              <a:t>Taux de réduction : 6,8 % par année d’anticipation</a:t>
            </a:r>
          </a:p>
          <a:p>
            <a:pPr marL="0" indent="0">
              <a:buNone/>
            </a:pPr>
            <a:endParaRPr lang="fr-CH" sz="1400" dirty="0"/>
          </a:p>
          <a:p>
            <a:pPr marL="0" indent="0">
              <a:buNone/>
            </a:pPr>
            <a:r>
              <a:rPr lang="fr-CH" sz="1400" dirty="0"/>
              <a:t>Hommes :  1 an   	= 6,8 %</a:t>
            </a:r>
          </a:p>
          <a:p>
            <a:pPr marL="0" indent="0">
              <a:buNone/>
            </a:pPr>
            <a:r>
              <a:rPr lang="fr-CH" sz="1400" dirty="0"/>
              <a:t>	     2 ans		= 13,6 %</a:t>
            </a:r>
          </a:p>
          <a:p>
            <a:pPr marL="0" indent="0">
              <a:buNone/>
            </a:pPr>
            <a:endParaRPr lang="fr-CH" sz="1400" dirty="0"/>
          </a:p>
          <a:p>
            <a:pPr marL="0" indent="0">
              <a:buNone/>
            </a:pPr>
            <a:r>
              <a:rPr lang="fr-CH" sz="1400" dirty="0"/>
              <a:t>Femmes : 1 an   		= 6,8 %</a:t>
            </a:r>
          </a:p>
          <a:p>
            <a:pPr marL="0" indent="0">
              <a:buNone/>
            </a:pPr>
            <a:r>
              <a:rPr lang="fr-CH" sz="1400" dirty="0"/>
              <a:t>	   2 ans   	= 13,6 %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CD6BE977-6749-D945-08FE-D67911874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08636" y="2820481"/>
            <a:ext cx="4735364" cy="2297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1400" u="sng" dirty="0"/>
              <a:t>Taux de réduction en % pour les hommes et les femmes: </a:t>
            </a:r>
            <a:endParaRPr lang="fr-CH" sz="1400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94F7F32-0ABD-B30A-CD68-1891A138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A09573C-55CD-419E-A3D3-6690A4875E80}" type="datetime1">
              <a:rPr lang="fr-FR" noProof="0" smtClean="0"/>
              <a:t>06/06/2023</a:t>
            </a:fld>
            <a:endParaRPr lang="de-DE" noProof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D70ADBC6-EC4F-FF3C-E12A-F5CEF1B02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e-DE" noProof="0" dirty="0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5FC54CCB-6F89-7FBE-A7ED-13C40F29E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de-DE" noProof="0" smtClean="0"/>
              <a:t>32</a:t>
            </a:fld>
            <a:endParaRPr lang="de-DE" noProof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6D904F0-C78D-2BEA-6DF0-F7CF95213A66}"/>
              </a:ext>
            </a:extLst>
          </p:cNvPr>
          <p:cNvSpPr txBox="1"/>
          <p:nvPr/>
        </p:nvSpPr>
        <p:spPr>
          <a:xfrm>
            <a:off x="4491577" y="3481158"/>
            <a:ext cx="150673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50" i="1" dirty="0"/>
              <a:t>Mois</a:t>
            </a:r>
            <a:endParaRPr lang="fr-CH" sz="1350" i="1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23600D9-4BB5-09D6-C06C-513E9F1336C6}"/>
              </a:ext>
            </a:extLst>
          </p:cNvPr>
          <p:cNvSpPr txBox="1"/>
          <p:nvPr/>
        </p:nvSpPr>
        <p:spPr>
          <a:xfrm rot="16200000">
            <a:off x="3504103" y="4055409"/>
            <a:ext cx="150673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50" i="1" dirty="0"/>
              <a:t>Année(s)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CCC7B26-FD49-E0DC-6B1B-7A655A74A565}"/>
              </a:ext>
            </a:extLst>
          </p:cNvPr>
          <p:cNvSpPr txBox="1"/>
          <p:nvPr/>
        </p:nvSpPr>
        <p:spPr>
          <a:xfrm>
            <a:off x="4408636" y="5416763"/>
            <a:ext cx="42641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900" i="1" dirty="0"/>
              <a:t>* Sous réserve pour les femmes de la génération transitoire (1961 à 1969) 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8BA5FFBB-238D-4C68-9988-09254134BA9F}"/>
              </a:ext>
            </a:extLst>
          </p:cNvPr>
          <p:cNvCxnSpPr>
            <a:cxnSpLocks/>
          </p:cNvCxnSpPr>
          <p:nvPr/>
        </p:nvCxnSpPr>
        <p:spPr>
          <a:xfrm>
            <a:off x="4118207" y="1936653"/>
            <a:ext cx="48422" cy="428317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6D58C7A5-2942-486E-B2C2-B4D4FED2E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1577" y="3733861"/>
            <a:ext cx="4569481" cy="168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11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 build="p"/>
      <p:bldP spid="6" grpId="0" uiExpand="1" build="p"/>
      <p:bldP spid="10" grpId="0" build="p"/>
      <p:bldP spid="15" grpId="0"/>
      <p:bldP spid="1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278FAAB-8DFA-4475-B8B6-51A3ED193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82" y="1117943"/>
            <a:ext cx="7886700" cy="582083"/>
          </a:xfrm>
        </p:spPr>
        <p:txBody>
          <a:bodyPr rtlCol="0">
            <a:normAutofit fontScale="90000"/>
          </a:bodyPr>
          <a:lstStyle/>
          <a:p>
            <a:pPr rtl="0"/>
            <a:r>
              <a:rPr lang="de-DE" sz="3600" u="sng" dirty="0" err="1">
                <a:latin typeface="Arial" panose="020B0604020202020204" pitchFamily="34" charset="0"/>
                <a:cs typeface="Arial" panose="020B0604020202020204" pitchFamily="34" charset="0"/>
              </a:rPr>
              <a:t>L‘anticipation</a:t>
            </a:r>
            <a:endParaRPr lang="de-DE" i="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6237BABF-398B-4F17-B288-42D7047C2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5840" y="1651191"/>
            <a:ext cx="3964566" cy="713232"/>
          </a:xfrm>
        </p:spPr>
        <p:txBody>
          <a:bodyPr rtlCol="0"/>
          <a:lstStyle/>
          <a:p>
            <a:pPr rtl="0"/>
            <a:r>
              <a:rPr lang="de-DE" b="0" i="1" dirty="0" err="1"/>
              <a:t>Jusqu‘au</a:t>
            </a:r>
            <a:r>
              <a:rPr lang="de-DE" b="0" i="1" dirty="0"/>
              <a:t> 31 </a:t>
            </a:r>
            <a:r>
              <a:rPr lang="de-DE" b="0" i="1" dirty="0" err="1"/>
              <a:t>décembre</a:t>
            </a:r>
            <a:r>
              <a:rPr lang="de-DE" b="0" i="1" dirty="0"/>
              <a:t> 2023 :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D148043-08B3-DED1-F790-6D30FB993C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531710" y="1651191"/>
            <a:ext cx="3703320" cy="713232"/>
          </a:xfrm>
        </p:spPr>
        <p:txBody>
          <a:bodyPr>
            <a:normAutofit/>
          </a:bodyPr>
          <a:lstStyle/>
          <a:p>
            <a:r>
              <a:rPr lang="fr-CH" b="0" i="1" dirty="0"/>
              <a:t>Dès le 1</a:t>
            </a:r>
            <a:r>
              <a:rPr lang="fr-CH" b="0" i="1" baseline="30000" dirty="0"/>
              <a:t>er</a:t>
            </a:r>
            <a:r>
              <a:rPr lang="fr-CH" b="0" i="1" dirty="0"/>
              <a:t> janvier 2024 : 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EEEDBCF-DE48-AB84-F4CF-34904BEA5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2199" y="2897671"/>
            <a:ext cx="2967595" cy="19458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H" sz="1400" u="sng" dirty="0"/>
              <a:t>1 an ou 2 ans </a:t>
            </a:r>
          </a:p>
          <a:p>
            <a:pPr marL="0" indent="0">
              <a:buNone/>
            </a:pPr>
            <a:r>
              <a:rPr lang="fr-CH" sz="1400" dirty="0"/>
              <a:t>Hommes : 	63 ans ou </a:t>
            </a:r>
          </a:p>
          <a:p>
            <a:pPr marL="0" indent="0">
              <a:buNone/>
            </a:pPr>
            <a:r>
              <a:rPr lang="fr-CH" sz="1400" dirty="0"/>
              <a:t>		64 ans</a:t>
            </a:r>
          </a:p>
          <a:p>
            <a:pPr marL="0" indent="0">
              <a:buNone/>
            </a:pPr>
            <a:endParaRPr lang="fr-CH" sz="1400" dirty="0"/>
          </a:p>
          <a:p>
            <a:pPr marL="0" indent="0">
              <a:buNone/>
            </a:pPr>
            <a:r>
              <a:rPr lang="fr-CH" sz="1400" dirty="0"/>
              <a:t>Femmes : 	62 ans ou </a:t>
            </a:r>
          </a:p>
          <a:p>
            <a:pPr marL="0" indent="0">
              <a:buNone/>
            </a:pPr>
            <a:r>
              <a:rPr lang="fr-CH" sz="1400" dirty="0"/>
              <a:t>                 	63 ans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CD6BE977-6749-D945-08FE-D67911874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31710" y="2728570"/>
            <a:ext cx="5563868" cy="22974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H" sz="1400" u="sng" dirty="0"/>
              <a:t>Entre 1 mois et 2 ans (24 mois)</a:t>
            </a:r>
            <a:endParaRPr lang="fr-CH" sz="1400" dirty="0"/>
          </a:p>
          <a:p>
            <a:pPr marL="0" indent="0">
              <a:buNone/>
            </a:pPr>
            <a:r>
              <a:rPr lang="fr-CH" sz="1400" dirty="0"/>
              <a:t>Hommes : entre 63 ans et 64 ans et 11 mois</a:t>
            </a:r>
          </a:p>
          <a:p>
            <a:pPr marL="0" indent="0">
              <a:buNone/>
            </a:pPr>
            <a:endParaRPr lang="fr-CH" sz="1400" dirty="0"/>
          </a:p>
          <a:p>
            <a:pPr marL="0" indent="0">
              <a:buNone/>
            </a:pPr>
            <a:r>
              <a:rPr lang="fr-CH" sz="1400" dirty="0"/>
              <a:t>Femmes nées en 1960 ou avant : entre 62 ans et 63 ans et 11 mois</a:t>
            </a:r>
          </a:p>
          <a:p>
            <a:pPr marL="0" indent="0">
              <a:buNone/>
            </a:pPr>
            <a:r>
              <a:rPr lang="fr-CH" sz="1400" dirty="0"/>
              <a:t>Femmes nées en 1961* : 62 ans et 64 ans et 2 mois</a:t>
            </a:r>
          </a:p>
          <a:p>
            <a:pPr marL="0" indent="0">
              <a:buNone/>
            </a:pPr>
            <a:r>
              <a:rPr lang="fr-CH" sz="1400" dirty="0"/>
              <a:t>Femmes nées en 1962* : 62 ans et 64 ans et 5 mois</a:t>
            </a:r>
          </a:p>
          <a:p>
            <a:pPr marL="0" indent="0">
              <a:buNone/>
            </a:pPr>
            <a:r>
              <a:rPr lang="fr-CH" sz="1400" dirty="0"/>
              <a:t>Femmes nées en 1963* : 62 ans et 64 ans et 8 mois</a:t>
            </a:r>
          </a:p>
          <a:p>
            <a:pPr marL="0" indent="0">
              <a:buNone/>
            </a:pPr>
            <a:r>
              <a:rPr lang="fr-CH" sz="1400" dirty="0"/>
              <a:t>Femmes nées entre 1964 *et 1969* : entre 62 ans et 64 ans et 11 mois</a:t>
            </a:r>
          </a:p>
          <a:p>
            <a:pPr marL="0" indent="0">
              <a:buNone/>
            </a:pPr>
            <a:endParaRPr lang="fr-CH" sz="1400" dirty="0"/>
          </a:p>
          <a:p>
            <a:pPr marL="0" indent="0">
              <a:buNone/>
            </a:pPr>
            <a:r>
              <a:rPr lang="fr-CH" sz="1400" dirty="0"/>
              <a:t>Femmes nées en 1970 et après : entre 63 ans et 64 ans et 11 mois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75A7390-F526-0431-3517-AE8D0D461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5B8499B-6C21-4F8A-8C6D-594B5E2126B9}" type="datetime1">
              <a:rPr lang="fr-FR" noProof="0" smtClean="0"/>
              <a:t>06/06/2023</a:t>
            </a:fld>
            <a:endParaRPr lang="de-DE" noProof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2F0BE273-6F61-77A1-E52A-39CC3D7C2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e-DE" noProof="0" dirty="0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50F235DE-06B6-BD4C-0951-5EAF7D0FF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de-DE" noProof="0" smtClean="0"/>
              <a:t>33</a:t>
            </a:fld>
            <a:endParaRPr lang="de-DE" noProof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68E90E5-1BA6-7235-A44B-98F7294D5BE3}"/>
              </a:ext>
            </a:extLst>
          </p:cNvPr>
          <p:cNvSpPr txBox="1"/>
          <p:nvPr/>
        </p:nvSpPr>
        <p:spPr>
          <a:xfrm>
            <a:off x="6361096" y="6125519"/>
            <a:ext cx="42641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900" i="1" dirty="0"/>
              <a:t>* Femmes de la génération transitoire (1961 à 1969)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FBD90DC3-5F25-4B1C-B54E-F2A8EE31DBFC}"/>
              </a:ext>
            </a:extLst>
          </p:cNvPr>
          <p:cNvCxnSpPr>
            <a:cxnSpLocks/>
          </p:cNvCxnSpPr>
          <p:nvPr/>
        </p:nvCxnSpPr>
        <p:spPr>
          <a:xfrm>
            <a:off x="3424846" y="1970118"/>
            <a:ext cx="48422" cy="428317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21C7603A-5B6C-4BFE-9C8B-B8D04432B1CF}"/>
              </a:ext>
            </a:extLst>
          </p:cNvPr>
          <p:cNvSpPr/>
          <p:nvPr/>
        </p:nvSpPr>
        <p:spPr>
          <a:xfrm rot="19511061">
            <a:off x="552843" y="3333195"/>
            <a:ext cx="2867617" cy="13157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fr-FR" sz="405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100</a:t>
            </a:r>
            <a:r>
              <a:rPr lang="fr-FR" sz="405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fr-FR" sz="405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%</a:t>
            </a:r>
            <a:r>
              <a:rPr lang="fr-FR" sz="405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 la rente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34EDCF-1A82-4BA3-8409-14AAA7BF5F65}"/>
              </a:ext>
            </a:extLst>
          </p:cNvPr>
          <p:cNvSpPr/>
          <p:nvPr/>
        </p:nvSpPr>
        <p:spPr>
          <a:xfrm rot="1596686">
            <a:off x="4118843" y="3237912"/>
            <a:ext cx="4105683" cy="13157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fr-FR" sz="405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Entre </a:t>
            </a:r>
            <a:r>
              <a:rPr lang="fr-FR" sz="405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 </a:t>
            </a:r>
            <a:r>
              <a:rPr lang="fr-FR" sz="405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% et </a:t>
            </a:r>
            <a:r>
              <a:rPr lang="fr-FR" sz="405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80</a:t>
            </a:r>
            <a:r>
              <a:rPr lang="fr-FR" sz="405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fr-FR" sz="405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% (100%)</a:t>
            </a:r>
            <a:r>
              <a:rPr lang="fr-FR" sz="405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 la rente</a:t>
            </a:r>
          </a:p>
        </p:txBody>
      </p:sp>
    </p:spTree>
    <p:extLst>
      <p:ext uri="{BB962C8B-B14F-4D97-AF65-F5344CB8AC3E}">
        <p14:creationId xmlns:p14="http://schemas.microsoft.com/office/powerpoint/2010/main" val="296539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 build="p"/>
      <p:bldP spid="6" grpId="0" uiExpand="1" build="p"/>
      <p:bldP spid="10" grpId="0" uiExpand="1" build="p"/>
      <p:bldP spid="7" grpId="0"/>
      <p:bldP spid="12" grpId="0"/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278FAAB-8DFA-4475-B8B6-51A3ED193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508" y="1131094"/>
            <a:ext cx="7886700" cy="994172"/>
          </a:xfrm>
        </p:spPr>
        <p:txBody>
          <a:bodyPr rtlCol="0"/>
          <a:lstStyle/>
          <a:p>
            <a:pPr rtl="0"/>
            <a:r>
              <a:rPr lang="de-DE" sz="3600" u="sng" dirty="0" err="1">
                <a:latin typeface="+mn-lt"/>
              </a:rPr>
              <a:t>L‘ajournement</a:t>
            </a:r>
            <a:endParaRPr lang="de-DE" i="0" u="sng" dirty="0">
              <a:latin typeface="+mn-lt"/>
            </a:endParaRP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6237BABF-398B-4F17-B288-42D7047C2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508" y="1950791"/>
            <a:ext cx="3964566" cy="713232"/>
          </a:xfrm>
        </p:spPr>
        <p:txBody>
          <a:bodyPr rtlCol="0"/>
          <a:lstStyle/>
          <a:p>
            <a:pPr rtl="0"/>
            <a:r>
              <a:rPr lang="de-DE" b="0" i="1" dirty="0" err="1"/>
              <a:t>Jusqu‘au</a:t>
            </a:r>
            <a:r>
              <a:rPr lang="de-DE" b="0" i="1" dirty="0"/>
              <a:t> 31 </a:t>
            </a:r>
            <a:r>
              <a:rPr lang="de-DE" b="0" i="1" dirty="0" err="1"/>
              <a:t>décembre</a:t>
            </a:r>
            <a:r>
              <a:rPr lang="de-DE" b="0" i="1" dirty="0"/>
              <a:t> 2023 :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D148043-08B3-DED1-F790-6D30FB993C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72220" y="1932148"/>
            <a:ext cx="3703320" cy="713232"/>
          </a:xfrm>
        </p:spPr>
        <p:txBody>
          <a:bodyPr>
            <a:normAutofit/>
          </a:bodyPr>
          <a:lstStyle/>
          <a:p>
            <a:r>
              <a:rPr lang="fr-CH" b="0" i="1" dirty="0"/>
              <a:t>Dès le 1</a:t>
            </a:r>
            <a:r>
              <a:rPr lang="fr-CH" b="0" i="1" baseline="30000" dirty="0"/>
              <a:t>er</a:t>
            </a:r>
            <a:r>
              <a:rPr lang="fr-CH" b="0" i="1" dirty="0"/>
              <a:t> janvier 2024 : 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EEEDBCF-DE48-AB84-F4CF-34904BEA5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508" y="2827522"/>
            <a:ext cx="3703320" cy="39828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CH" u="sng" dirty="0"/>
              <a:t>Supplément d’ajournement (en %):</a:t>
            </a:r>
          </a:p>
          <a:p>
            <a:pPr marL="0" indent="0">
              <a:buNone/>
            </a:pPr>
            <a:endParaRPr lang="fr-CH" u="sng" dirty="0"/>
          </a:p>
          <a:p>
            <a:pPr marL="0" indent="0">
              <a:buNone/>
            </a:pPr>
            <a:endParaRPr lang="fr-CH" dirty="0"/>
          </a:p>
        </p:txBody>
      </p:sp>
      <p:sp>
        <p:nvSpPr>
          <p:cNvPr id="11" name="Espace réservé du contenu 5">
            <a:extLst>
              <a:ext uri="{FF2B5EF4-FFF2-40B4-BE49-F238E27FC236}">
                <a16:creationId xmlns:a16="http://schemas.microsoft.com/office/drawing/2014/main" id="{F855CECA-BACF-366E-7974-6473249EE182}"/>
              </a:ext>
            </a:extLst>
          </p:cNvPr>
          <p:cNvSpPr txBox="1">
            <a:spLocks/>
          </p:cNvSpPr>
          <p:nvPr/>
        </p:nvSpPr>
        <p:spPr>
          <a:xfrm>
            <a:off x="4489890" y="2837527"/>
            <a:ext cx="3703320" cy="39828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1600" u="sng" dirty="0">
                <a:latin typeface="Arial" panose="020B0604020202020204" pitchFamily="34" charset="0"/>
                <a:cs typeface="Arial" panose="020B0604020202020204" pitchFamily="34" charset="0"/>
              </a:rPr>
              <a:t>Supplément d’ajournement (en %):</a:t>
            </a:r>
          </a:p>
          <a:p>
            <a:pPr marL="0" indent="0">
              <a:buNone/>
            </a:pPr>
            <a:endParaRPr lang="fr-CH" sz="1350" u="sng" dirty="0"/>
          </a:p>
          <a:p>
            <a:pPr marL="0" indent="0">
              <a:buNone/>
            </a:pPr>
            <a:endParaRPr lang="fr-CH" sz="1350" dirty="0"/>
          </a:p>
        </p:txBody>
      </p: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B0DB70E3-E57E-9D3E-660A-BE2E6033B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F73956E-232C-4101-BE0D-466402B7F61C}" type="datetime1">
              <a:rPr lang="fr-FR" noProof="0" smtClean="0"/>
              <a:t>06/06/2023</a:t>
            </a:fld>
            <a:endParaRPr lang="de-DE" noProof="0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A8AF8BD9-CB85-8A45-FF99-330F225A9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e-DE" noProof="0" dirty="0"/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B5AE4BE8-977A-67E1-958B-49663C06F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de-DE" noProof="0" smtClean="0"/>
              <a:t>34</a:t>
            </a:fld>
            <a:endParaRPr lang="de-DE" noProof="0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F7D3CA04-D062-4F96-95EC-51E793907025}"/>
              </a:ext>
            </a:extLst>
          </p:cNvPr>
          <p:cNvCxnSpPr>
            <a:cxnSpLocks/>
          </p:cNvCxnSpPr>
          <p:nvPr/>
        </p:nvCxnSpPr>
        <p:spPr>
          <a:xfrm>
            <a:off x="4344360" y="1950791"/>
            <a:ext cx="48422" cy="428317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02C70517-F3E6-433B-8694-C1C67B00B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508" y="3429000"/>
            <a:ext cx="3636938" cy="191117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33E5738-900C-4714-86DA-4A0F5AABE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696" y="3446434"/>
            <a:ext cx="3636938" cy="191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90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 build="p"/>
      <p:bldP spid="6" grpId="0" build="p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278FAAB-8DFA-4475-B8B6-51A3ED193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de-DE" sz="3600" u="sng" dirty="0" err="1">
                <a:latin typeface="+mn-lt"/>
              </a:rPr>
              <a:t>L‘ajournement</a:t>
            </a:r>
            <a:endParaRPr lang="de-DE" i="0" u="sng" dirty="0">
              <a:latin typeface="+mn-lt"/>
            </a:endParaRP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6237BABF-398B-4F17-B288-42D7047C2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508" y="1950791"/>
            <a:ext cx="3964566" cy="713232"/>
          </a:xfrm>
        </p:spPr>
        <p:txBody>
          <a:bodyPr rtlCol="0"/>
          <a:lstStyle/>
          <a:p>
            <a:pPr rtl="0"/>
            <a:r>
              <a:rPr lang="de-DE" b="0" i="1" dirty="0" err="1"/>
              <a:t>Jusqu‘au</a:t>
            </a:r>
            <a:r>
              <a:rPr lang="de-DE" b="0" i="1" dirty="0"/>
              <a:t> 31 </a:t>
            </a:r>
            <a:r>
              <a:rPr lang="de-DE" b="0" i="1" dirty="0" err="1"/>
              <a:t>décembre</a:t>
            </a:r>
            <a:r>
              <a:rPr lang="de-DE" b="0" i="1" dirty="0"/>
              <a:t> 2023 :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D148043-08B3-DED1-F790-6D30FB993C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786200" y="1950791"/>
            <a:ext cx="3703320" cy="713232"/>
          </a:xfrm>
        </p:spPr>
        <p:txBody>
          <a:bodyPr>
            <a:normAutofit/>
          </a:bodyPr>
          <a:lstStyle/>
          <a:p>
            <a:r>
              <a:rPr lang="fr-CH" b="0" i="1" dirty="0"/>
              <a:t>Dès le 1</a:t>
            </a:r>
            <a:r>
              <a:rPr lang="fr-CH" b="0" i="1" baseline="30000" dirty="0"/>
              <a:t>er</a:t>
            </a:r>
            <a:r>
              <a:rPr lang="fr-CH" b="0" i="1" dirty="0"/>
              <a:t> janvier 2024 : 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EEEDBCF-DE48-AB84-F4CF-34904BEA5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3202686"/>
            <a:ext cx="2973533" cy="13710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H" sz="1400" u="sng" dirty="0"/>
              <a:t>Entre 1 an et 5 ans </a:t>
            </a:r>
          </a:p>
          <a:p>
            <a:pPr marL="0" indent="0">
              <a:buNone/>
            </a:pPr>
            <a:r>
              <a:rPr lang="fr-CH" sz="1400" dirty="0"/>
              <a:t>Hommes : entre 66 ans et 70 ans </a:t>
            </a:r>
          </a:p>
          <a:p>
            <a:pPr marL="0" indent="0">
              <a:buNone/>
            </a:pPr>
            <a:r>
              <a:rPr lang="fr-CH" sz="1400" dirty="0"/>
              <a:t>	</a:t>
            </a:r>
          </a:p>
          <a:p>
            <a:pPr marL="0" indent="0">
              <a:buNone/>
            </a:pPr>
            <a:endParaRPr lang="fr-CH" sz="1400" dirty="0"/>
          </a:p>
          <a:p>
            <a:pPr marL="0" indent="0">
              <a:buNone/>
            </a:pPr>
            <a:r>
              <a:rPr lang="fr-CH" sz="1400" dirty="0"/>
              <a:t>Femmes : entre 65 et 69 ans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CD6BE977-6749-D945-08FE-D67911874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786200" y="3202686"/>
            <a:ext cx="5175154" cy="22974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H" sz="1400" u="sng" dirty="0"/>
              <a:t>Entre 1 an et 5 ans</a:t>
            </a:r>
            <a:endParaRPr lang="fr-CH" sz="1400" dirty="0"/>
          </a:p>
          <a:p>
            <a:pPr marL="0" indent="0">
              <a:buNone/>
            </a:pPr>
            <a:r>
              <a:rPr lang="fr-CH" sz="1400" dirty="0"/>
              <a:t>Hommes : entre 66 ans et 70 ans </a:t>
            </a:r>
          </a:p>
          <a:p>
            <a:pPr marL="0" indent="0">
              <a:buNone/>
            </a:pPr>
            <a:endParaRPr lang="fr-CH" sz="1400" dirty="0"/>
          </a:p>
          <a:p>
            <a:pPr marL="0" indent="0">
              <a:buNone/>
            </a:pPr>
            <a:endParaRPr lang="fr-CH" sz="1400" dirty="0"/>
          </a:p>
          <a:p>
            <a:pPr marL="0" indent="0">
              <a:buNone/>
            </a:pPr>
            <a:r>
              <a:rPr lang="fr-CH" sz="1400" dirty="0"/>
              <a:t>Femmes nées en 1960 ou avant : entre 65 et 69 ans</a:t>
            </a:r>
          </a:p>
          <a:p>
            <a:pPr marL="0" indent="0">
              <a:buNone/>
            </a:pPr>
            <a:r>
              <a:rPr lang="fr-CH" sz="1400" dirty="0"/>
              <a:t>Femmes nées en 1961 : 65 ans et 3 mois et 69 ans et 3 mois</a:t>
            </a:r>
          </a:p>
          <a:p>
            <a:pPr marL="0" indent="0">
              <a:buNone/>
            </a:pPr>
            <a:r>
              <a:rPr lang="fr-CH" sz="1400" dirty="0"/>
              <a:t>Femmes nées en 1962 : 65 ans et 6 mois et 69 ans et 6 mois</a:t>
            </a:r>
          </a:p>
          <a:p>
            <a:pPr marL="0" indent="0">
              <a:buNone/>
            </a:pPr>
            <a:r>
              <a:rPr lang="fr-CH" sz="1400" dirty="0"/>
              <a:t>Femmes nées en 1963 : 65 ans et 9 mois et 69 ans et 9 mois</a:t>
            </a:r>
          </a:p>
          <a:p>
            <a:pPr marL="0" indent="0">
              <a:buNone/>
            </a:pPr>
            <a:r>
              <a:rPr lang="fr-CH" sz="1400" dirty="0"/>
              <a:t>Femmes nées en 1964 et après : entre 66 ans et 70 ans 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B55B732-34EE-5CA9-4796-42450980A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B3B86BF-15DB-44F2-BD9C-F5B3BD88F18C}" type="datetime1">
              <a:rPr lang="fr-FR" noProof="0" smtClean="0"/>
              <a:t>06/06/2023</a:t>
            </a:fld>
            <a:endParaRPr lang="de-DE" noProof="0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6FA4F745-63A0-451A-22A2-8DA3023D1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e-DE" noProof="0" dirty="0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2252844D-0B5F-E3F4-7099-3A0CD16B6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de-DE" noProof="0" smtClean="0"/>
              <a:t>35</a:t>
            </a:fld>
            <a:endParaRPr lang="de-DE" noProof="0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20EA0903-02E7-43B4-B7FF-A65C1D4B0900}"/>
              </a:ext>
            </a:extLst>
          </p:cNvPr>
          <p:cNvCxnSpPr>
            <a:cxnSpLocks/>
          </p:cNvCxnSpPr>
          <p:nvPr/>
        </p:nvCxnSpPr>
        <p:spPr>
          <a:xfrm>
            <a:off x="3737778" y="1950791"/>
            <a:ext cx="48422" cy="428317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6F6D1617-C9FB-456A-B47E-E762C2EA3709}"/>
              </a:ext>
            </a:extLst>
          </p:cNvPr>
          <p:cNvSpPr/>
          <p:nvPr/>
        </p:nvSpPr>
        <p:spPr>
          <a:xfrm rot="19511061">
            <a:off x="552843" y="3333195"/>
            <a:ext cx="2867617" cy="13157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fr-FR" sz="405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100</a:t>
            </a:r>
            <a:r>
              <a:rPr lang="fr-FR" sz="405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fr-FR" sz="405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%</a:t>
            </a:r>
            <a:r>
              <a:rPr lang="fr-FR" sz="405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 la rente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010550-11BB-4325-82CA-6CEF5779A07F}"/>
              </a:ext>
            </a:extLst>
          </p:cNvPr>
          <p:cNvSpPr/>
          <p:nvPr/>
        </p:nvSpPr>
        <p:spPr>
          <a:xfrm rot="1596686">
            <a:off x="4088375" y="3230707"/>
            <a:ext cx="4137855" cy="13157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fr-FR" sz="405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Entre </a:t>
            </a:r>
            <a:r>
              <a:rPr lang="fr-FR" sz="405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 </a:t>
            </a:r>
            <a:r>
              <a:rPr lang="fr-FR" sz="405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% et </a:t>
            </a:r>
            <a:r>
              <a:rPr lang="fr-FR" sz="405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80</a:t>
            </a:r>
            <a:r>
              <a:rPr lang="fr-FR" sz="405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fr-FR" sz="405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% (100%)</a:t>
            </a:r>
            <a:r>
              <a:rPr lang="fr-FR" sz="405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 la rente</a:t>
            </a:r>
          </a:p>
        </p:txBody>
      </p:sp>
    </p:spTree>
    <p:extLst>
      <p:ext uri="{BB962C8B-B14F-4D97-AF65-F5344CB8AC3E}">
        <p14:creationId xmlns:p14="http://schemas.microsoft.com/office/powerpoint/2010/main" val="10425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 build="p"/>
      <p:bldP spid="6" grpId="0" uiExpand="1" build="p"/>
      <p:bldP spid="10" grpId="0" uiExpand="1" build="p"/>
      <p:bldP spid="12" grpId="0"/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278FAAB-8DFA-4475-B8B6-51A3ED193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82" y="1117943"/>
            <a:ext cx="7886700" cy="582083"/>
          </a:xfrm>
        </p:spPr>
        <p:txBody>
          <a:bodyPr rtlCol="0">
            <a:normAutofit fontScale="90000"/>
          </a:bodyPr>
          <a:lstStyle/>
          <a:p>
            <a:r>
              <a:rPr lang="fr-CH" dirty="0"/>
              <a:t>Mesures de compensation pour les femmes</a:t>
            </a:r>
            <a:endParaRPr lang="de-DE" i="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75A7390-F526-0431-3517-AE8D0D461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81B30C8-F822-449A-A511-C94D80058AE2}" type="datetime1">
              <a:rPr lang="fr-FR" noProof="0" smtClean="0"/>
              <a:t>06/06/2023</a:t>
            </a:fld>
            <a:endParaRPr lang="de-DE" noProof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2F0BE273-6F61-77A1-E52A-39CC3D7C2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e-DE" noProof="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68E90E5-1BA6-7235-A44B-98F7294D5BE3}"/>
              </a:ext>
            </a:extLst>
          </p:cNvPr>
          <p:cNvSpPr txBox="1"/>
          <p:nvPr/>
        </p:nvSpPr>
        <p:spPr>
          <a:xfrm>
            <a:off x="6361096" y="6125519"/>
            <a:ext cx="42641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900" i="1" dirty="0"/>
              <a:t>* Femmes de la génération transitoire (1961 à 1969)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531A1F6-D6AC-42C6-A448-B909851CA201}"/>
              </a:ext>
            </a:extLst>
          </p:cNvPr>
          <p:cNvSpPr/>
          <p:nvPr/>
        </p:nvSpPr>
        <p:spPr>
          <a:xfrm>
            <a:off x="419782" y="2072082"/>
            <a:ext cx="78866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dirty="0"/>
              <a:t>Mesures destinées à une </a:t>
            </a:r>
            <a:r>
              <a:rPr lang="fr-CH" b="1" dirty="0"/>
              <a:t>génération transitoire de neuf ans </a:t>
            </a:r>
          </a:p>
          <a:p>
            <a:r>
              <a:rPr lang="fr-CH" dirty="0"/>
              <a:t>Classes d’âge de </a:t>
            </a:r>
            <a:r>
              <a:rPr lang="fr-CH" b="1" dirty="0"/>
              <a:t>1961</a:t>
            </a:r>
            <a:r>
              <a:rPr lang="fr-CH" dirty="0"/>
              <a:t> à </a:t>
            </a:r>
            <a:r>
              <a:rPr lang="fr-CH" b="1" dirty="0"/>
              <a:t>1969</a:t>
            </a:r>
            <a:r>
              <a:rPr lang="fr-CH" dirty="0"/>
              <a:t> </a:t>
            </a:r>
          </a:p>
          <a:p>
            <a:endParaRPr lang="fr-CH" dirty="0"/>
          </a:p>
          <a:p>
            <a:r>
              <a:rPr lang="fr-CH" dirty="0"/>
              <a:t>• Possibilité d’anticiper la rente à partir de 62 ans, par mois (dès 1.1.2024),</a:t>
            </a:r>
          </a:p>
          <a:p>
            <a:endParaRPr lang="fr-CH" dirty="0"/>
          </a:p>
          <a:p>
            <a:r>
              <a:rPr lang="fr-CH" dirty="0"/>
              <a:t>• Supplément de rente pour les femmes qui perçoivent leur rente à l’âge de référence ou après (dès 1.1.2025) </a:t>
            </a:r>
          </a:p>
          <a:p>
            <a:endParaRPr lang="fr-CH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H" dirty="0"/>
              <a:t> Modèle progressif-dégressif en fonction de l’année de naissance et du revenu</a:t>
            </a:r>
          </a:p>
          <a:p>
            <a:r>
              <a:rPr lang="fr-CH" dirty="0"/>
              <a:t> </a:t>
            </a:r>
          </a:p>
          <a:p>
            <a:r>
              <a:rPr lang="fr-CH" dirty="0"/>
              <a:t>• Taux de réduction plus favorables pour les femmes qui anticipent le versement de leur rente AVS (dès 1.1.2025)</a:t>
            </a:r>
          </a:p>
          <a:p>
            <a:endParaRPr lang="fr-CH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H" dirty="0"/>
              <a:t> Échelonnés en fonction du revenu et du nombre d’années d’anticipation </a:t>
            </a:r>
          </a:p>
        </p:txBody>
      </p:sp>
    </p:spTree>
    <p:extLst>
      <p:ext uri="{BB962C8B-B14F-4D97-AF65-F5344CB8AC3E}">
        <p14:creationId xmlns:p14="http://schemas.microsoft.com/office/powerpoint/2010/main" val="291641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278FAAB-8DFA-4475-B8B6-51A3ED193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de-DE" sz="3600" u="sng" dirty="0">
                <a:latin typeface="+mn-lt"/>
              </a:rPr>
              <a:t>Le </a:t>
            </a:r>
            <a:r>
              <a:rPr lang="de-DE" sz="3600" u="sng" dirty="0" err="1">
                <a:latin typeface="+mn-lt"/>
              </a:rPr>
              <a:t>recalcul</a:t>
            </a:r>
            <a:r>
              <a:rPr lang="de-DE" sz="3600" u="sng" dirty="0">
                <a:latin typeface="+mn-lt"/>
              </a:rPr>
              <a:t> après </a:t>
            </a:r>
            <a:r>
              <a:rPr lang="de-DE" sz="3600" u="sng" dirty="0" err="1">
                <a:latin typeface="+mn-lt"/>
              </a:rPr>
              <a:t>l‘âge</a:t>
            </a:r>
            <a:r>
              <a:rPr lang="de-DE" sz="3600" u="sng" dirty="0">
                <a:latin typeface="+mn-lt"/>
              </a:rPr>
              <a:t> de </a:t>
            </a:r>
            <a:r>
              <a:rPr lang="de-DE" sz="3600" u="sng" dirty="0" err="1">
                <a:latin typeface="+mn-lt"/>
              </a:rPr>
              <a:t>référence</a:t>
            </a:r>
            <a:endParaRPr lang="de-DE" i="0" u="sng" dirty="0">
              <a:latin typeface="+mn-lt"/>
            </a:endParaRP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6237BABF-398B-4F17-B288-42D7047C2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508" y="1950791"/>
            <a:ext cx="3964566" cy="713232"/>
          </a:xfrm>
        </p:spPr>
        <p:txBody>
          <a:bodyPr rtlCol="0"/>
          <a:lstStyle/>
          <a:p>
            <a:pPr rtl="0"/>
            <a:r>
              <a:rPr lang="de-DE" b="0" i="1" dirty="0" err="1"/>
              <a:t>Jusqu‘au</a:t>
            </a:r>
            <a:r>
              <a:rPr lang="de-DE" b="0" i="1" dirty="0"/>
              <a:t> 31 </a:t>
            </a:r>
            <a:r>
              <a:rPr lang="de-DE" b="0" i="1" dirty="0" err="1"/>
              <a:t>décembre</a:t>
            </a:r>
            <a:r>
              <a:rPr lang="de-DE" b="0" i="1" dirty="0"/>
              <a:t> 2023 :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D148043-08B3-DED1-F790-6D30FB993C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08637" y="1950791"/>
            <a:ext cx="3703320" cy="713232"/>
          </a:xfrm>
        </p:spPr>
        <p:txBody>
          <a:bodyPr>
            <a:normAutofit/>
          </a:bodyPr>
          <a:lstStyle/>
          <a:p>
            <a:r>
              <a:rPr lang="fr-CH" b="0" i="1" dirty="0"/>
              <a:t>Dès le 1</a:t>
            </a:r>
            <a:r>
              <a:rPr lang="fr-CH" b="0" i="1" baseline="30000" dirty="0"/>
              <a:t>er</a:t>
            </a:r>
            <a:r>
              <a:rPr lang="fr-CH" b="0" i="1" dirty="0"/>
              <a:t> janvier 2024 : 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EEEDBCF-DE48-AB84-F4CF-34904BEA5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3595644"/>
            <a:ext cx="3868340" cy="190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1600" dirty="0"/>
              <a:t>Pas de possibilité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CD6BE977-6749-D945-08FE-D67911874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08636" y="3202686"/>
            <a:ext cx="4735364" cy="2297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1600" dirty="0"/>
              <a:t>Un recalcul après l’âge référence peut </a:t>
            </a:r>
          </a:p>
          <a:p>
            <a:pPr marL="0" indent="0">
              <a:buNone/>
            </a:pPr>
            <a:r>
              <a:rPr lang="fr-CH" sz="1600" dirty="0"/>
              <a:t>être demandé : </a:t>
            </a:r>
          </a:p>
          <a:p>
            <a:pPr marL="0" indent="0">
              <a:buNone/>
            </a:pPr>
            <a:endParaRPr lang="fr-CH" sz="1600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fr-CH" sz="1600" dirty="0"/>
              <a:t>Si l’activité lucrative se poursuit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fr-CH" sz="1600" dirty="0"/>
              <a:t>1 seule fois avant 70 ans </a:t>
            </a:r>
            <a:endParaRPr lang="fr-CH" sz="1600" u="sng" dirty="0"/>
          </a:p>
          <a:p>
            <a:pPr marL="0" indent="0">
              <a:buNone/>
            </a:pPr>
            <a:r>
              <a:rPr lang="fr-CH" dirty="0"/>
              <a:t> 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A34AE8C-181B-BA3A-4118-477E9E1F2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D170071-A1AA-45CA-A803-548E72C286E6}" type="datetime1">
              <a:rPr lang="fr-FR" noProof="0" smtClean="0"/>
              <a:t>06/06/2023</a:t>
            </a:fld>
            <a:endParaRPr lang="de-DE" noProof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8B4CEC49-302B-463F-CF72-D408EEF3E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e-DE" noProof="0" dirty="0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39CBC233-0E2A-A345-C124-B33ED1A15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de-DE" noProof="0" smtClean="0"/>
              <a:t>37</a:t>
            </a:fld>
            <a:endParaRPr lang="de-DE" noProof="0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620B2ECB-F8EE-40E9-8C99-803301FBE250}"/>
              </a:ext>
            </a:extLst>
          </p:cNvPr>
          <p:cNvCxnSpPr>
            <a:cxnSpLocks/>
          </p:cNvCxnSpPr>
          <p:nvPr/>
        </p:nvCxnSpPr>
        <p:spPr>
          <a:xfrm>
            <a:off x="4148838" y="1950791"/>
            <a:ext cx="48422" cy="428317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48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 build="p"/>
      <p:bldP spid="6" grpId="0" build="p"/>
      <p:bldP spid="10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18035-6B34-457C-9F26-78FE3FD2269F}" type="slidenum">
              <a:rPr lang="fr-CH" smtClean="0"/>
              <a:t>38</a:t>
            </a:fld>
            <a:endParaRPr lang="fr-CH" dirty="0"/>
          </a:p>
        </p:txBody>
      </p:sp>
      <p:sp>
        <p:nvSpPr>
          <p:cNvPr id="4" name="Rectangle 3"/>
          <p:cNvSpPr/>
          <p:nvPr/>
        </p:nvSpPr>
        <p:spPr>
          <a:xfrm>
            <a:off x="251520" y="1268760"/>
            <a:ext cx="8568952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fr-CH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Incitations à poursuivre l’activité lucrative après 65 ans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fr-FR" sz="1000" dirty="0"/>
          </a:p>
          <a:p>
            <a:pPr algn="ctr"/>
            <a:endParaRPr lang="fr-CH" sz="21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chemeClr val="accent2">
                    <a:lumMod val="60000"/>
                    <a:lumOff val="40000"/>
                  </a:schemeClr>
                </a:solidFill>
              </a:uFill>
              <a:latin typeface="Arial Rounded MT Bold" panose="020F070403050403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624"/>
            <a:ext cx="1944216" cy="94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1403DE9A-2F59-44AC-B157-F5FF3EB08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16" y="2654904"/>
            <a:ext cx="8748464" cy="3294376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E646787-2864-4F76-B758-1E834EAB9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BFC45-59BD-4D5B-846A-C58186FC6343}" type="datetime1">
              <a:rPr lang="fr-CH" smtClean="0"/>
              <a:t>06.06.2023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197785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3C7BDB-B7D1-465C-9965-C0C4D79D1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i="0" dirty="0">
                <a:latin typeface="+mn-lt"/>
              </a:rPr>
              <a:t>Ma </a:t>
            </a:r>
            <a:r>
              <a:rPr lang="de-DE" i="0" dirty="0" err="1">
                <a:latin typeface="+mn-lt"/>
              </a:rPr>
              <a:t>retraite</a:t>
            </a:r>
            <a:endParaRPr lang="de-DE" i="0" dirty="0">
              <a:latin typeface="+mn-lt"/>
            </a:endParaRPr>
          </a:p>
        </p:txBody>
      </p:sp>
      <p:graphicFrame>
        <p:nvGraphicFramePr>
          <p:cNvPr id="5" name="Inhaltsplatzhalter 3" descr="SmartArt-Zeitachse">
            <a:extLst>
              <a:ext uri="{FF2B5EF4-FFF2-40B4-BE49-F238E27FC236}">
                <a16:creationId xmlns:a16="http://schemas.microsoft.com/office/drawing/2014/main" id="{1AD6A0AA-485F-4BC1-AD81-A826C298B1B5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2125266"/>
          <a:ext cx="7978637" cy="320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E72C8B7-DFD7-7BD8-1FCE-5A54B9810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AF86564-832D-4544-866C-3DD34A70729F}" type="datetime1">
              <a:rPr lang="fr-FR" noProof="0" smtClean="0"/>
              <a:t>06/06/2023</a:t>
            </a:fld>
            <a:endParaRPr lang="de-DE" noProof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8A61FB4-1106-CED0-D6E9-D71C55BC8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e-DE" noProof="0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3E78A00-5D64-74B4-D7F5-B52FBBD62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de-DE" noProof="0" smtClean="0"/>
              <a:t>39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97015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F83E70B-EE6D-407B-8E1F-FE26817B3B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AC6DBE-85B6-4AF3-BADF-7E1E82B735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AA550E8-D286-40B4-9B20-40DE0FCA02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C96A5F5-16B2-4AEA-9591-B66C220F4A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08DCC00-CC60-4F76-9C61-F00E7DBFC7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186A17-7B9F-4674-AD57-FF0C87A3CB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4C40A7-6131-4EF1-9887-E7EEA86D1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30471FC-8FAF-49B2-8F42-63D391F759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A73CBFE-397D-467A-A65B-E19FAB2953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9B0CEDC-0005-4ACE-AB25-DB9533DC85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1C3FD7B-71E0-4012-B7CE-2C80433ED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605329C-2B32-4CD7-9B69-1B3DAB885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467EBEC-ACAC-4EF4-B856-39067B4D9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B749E6-BF6B-43D3-BC78-61C4A55E8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E75B81-9D06-4F9F-BD87-C2A832B06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C592FDC-E0AC-4F61-ACEF-1C00BD20E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D787F2-3566-4B4B-934F-5C8EBFBD3E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3E8A8B-9693-4833-9262-AF7EC983C5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C951B90-1017-4E6B-808F-061A18AC97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5B18390-D674-4D1A-A88C-77F65C5E0F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E1CF47-3984-4A03-8FA5-32EF57C9F5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18035-6B34-457C-9F26-78FE3FD2269F}" type="slidenum">
              <a:rPr lang="fr-CH" smtClean="0"/>
              <a:t>4</a:t>
            </a:fld>
            <a:endParaRPr lang="fr-CH" dirty="0"/>
          </a:p>
        </p:txBody>
      </p:sp>
      <p:sp>
        <p:nvSpPr>
          <p:cNvPr id="4" name="Rectangle 3"/>
          <p:cNvSpPr/>
          <p:nvPr/>
        </p:nvSpPr>
        <p:spPr>
          <a:xfrm>
            <a:off x="395536" y="836712"/>
            <a:ext cx="8568952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CH" sz="2400" dirty="0"/>
          </a:p>
          <a:p>
            <a:endParaRPr lang="fr-CH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CH" sz="3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200000"/>
              </a:lnSpc>
              <a:buClr>
                <a:srgbClr val="C00000"/>
              </a:buClr>
            </a:pPr>
            <a:endParaRPr lang="fr-CH" sz="3200" u="sng" dirty="0"/>
          </a:p>
          <a:p>
            <a:pPr>
              <a:lnSpc>
                <a:spcPct val="200000"/>
              </a:lnSpc>
              <a:buClr>
                <a:srgbClr val="C00000"/>
              </a:buClr>
            </a:pPr>
            <a:endParaRPr lang="fr-CH" sz="21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chemeClr val="accent2">
                    <a:lumMod val="60000"/>
                    <a:lumOff val="40000"/>
                  </a:schemeClr>
                </a:solidFill>
              </a:uFill>
              <a:latin typeface="Arial Rounded MT Bold" panose="020F0704030504030204" pitchFamily="34" charset="0"/>
            </a:endParaRPr>
          </a:p>
          <a:p>
            <a:pPr algn="ctr"/>
            <a:endParaRPr lang="fr-CH" sz="21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chemeClr val="accent2">
                    <a:lumMod val="60000"/>
                    <a:lumOff val="40000"/>
                  </a:schemeClr>
                </a:solidFill>
              </a:uFill>
              <a:latin typeface="Arial Rounded MT Bold" panose="020F07040305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1540" y="1052736"/>
            <a:ext cx="849694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Autres votations sur l’AVS en examen</a:t>
            </a:r>
          </a:p>
          <a:p>
            <a:endParaRPr lang="fr-CH" sz="1200" dirty="0"/>
          </a:p>
          <a:p>
            <a:pPr marL="457200" indent="-4572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fr-CH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Initiative pour 13</a:t>
            </a:r>
            <a:r>
              <a:rPr lang="fr-CH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ème</a:t>
            </a:r>
            <a:r>
              <a:rPr lang="fr-CH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rente AVS </a:t>
            </a:r>
            <a:r>
              <a:rPr lang="fr-CH" sz="2800" dirty="0"/>
              <a:t>:</a:t>
            </a:r>
          </a:p>
          <a:p>
            <a:pPr marL="457200" indent="-45720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fr-CH" sz="2800" dirty="0"/>
          </a:p>
          <a:p>
            <a:pPr marL="457200" indent="-45720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fr-CH" sz="2800" dirty="0"/>
          </a:p>
          <a:p>
            <a:pPr marL="457200" indent="-45720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fr-CH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fr-CH" sz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fr-CH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Initiative sur les rentes «pour une prévoyance sûre et pérenne» (jeunes PLR)</a:t>
            </a:r>
            <a:r>
              <a:rPr lang="fr-CH" sz="2800" dirty="0"/>
              <a:t>:</a:t>
            </a:r>
          </a:p>
          <a:p>
            <a:pPr marL="457200" indent="-45720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fr-CH" sz="2800" dirty="0"/>
          </a:p>
          <a:p>
            <a:pPr>
              <a:buClr>
                <a:srgbClr val="00B050"/>
              </a:buClr>
            </a:pPr>
            <a:endParaRPr lang="fr-CH" sz="1200" dirty="0"/>
          </a:p>
          <a:p>
            <a:pPr marL="457200" indent="-45720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fr-CH" sz="2800" dirty="0"/>
          </a:p>
          <a:p>
            <a:pPr marL="457200" indent="-45720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fr-CH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50225"/>
            <a:ext cx="936104" cy="89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71E1688E-2D2F-4022-B518-4B236B8AAA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068" y="2276872"/>
            <a:ext cx="7957392" cy="153228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9F11220-7739-49EC-A7BA-F73A4B94CD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4692797"/>
            <a:ext cx="7992888" cy="1544515"/>
          </a:xfrm>
          <a:prstGeom prst="rect">
            <a:avLst/>
          </a:prstGeom>
        </p:spPr>
      </p:pic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0FAA53A-FF04-401A-B3FB-6F1F67F29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931B3-8DA8-43DD-8649-35AD9972F59D}" type="datetime1">
              <a:rPr lang="fr-CH" smtClean="0"/>
              <a:t>06.06.2023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599851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971685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CH" sz="3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fr-CH" sz="3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Autres mesures: </a:t>
            </a:r>
          </a:p>
          <a:p>
            <a:pPr lvl="0"/>
            <a:endParaRPr lang="fr-CH" sz="8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94" y="108304"/>
            <a:ext cx="1378696" cy="8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35496" y="78370"/>
            <a:ext cx="9073008" cy="61432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 baseline="0">
                <a:solidFill>
                  <a:srgbClr val="00294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fr-CH" sz="1800" b="0" dirty="0">
              <a:solidFill>
                <a:srgbClr val="3366FF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DF5FD6C-0537-4080-92E0-575B2DBECD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7" y="2132856"/>
            <a:ext cx="7666919" cy="18002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F1E627D-0F36-407A-AA72-E4B080E86F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583" y="4077072"/>
            <a:ext cx="7886809" cy="1953922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27ED283-470C-4222-95DD-7E1549500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B95CC-ED7C-48FE-85C7-7C405FA7A14D}" type="datetime1">
              <a:rPr lang="fr-CH" smtClean="0"/>
              <a:t>06.06.2023</a:t>
            </a:fld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E4F6296-49B8-4D0B-A595-318B67A76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18035-6B34-457C-9F26-78FE3FD2269F}" type="slidenum">
              <a:rPr lang="fr-CH" smtClean="0"/>
              <a:t>40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287561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18035-6B34-457C-9F26-78FE3FD2269F}" type="slidenum">
              <a:rPr lang="fr-CH" smtClean="0"/>
              <a:t>41</a:t>
            </a:fld>
            <a:endParaRPr lang="fr-CH" dirty="0"/>
          </a:p>
        </p:txBody>
      </p:sp>
      <p:sp>
        <p:nvSpPr>
          <p:cNvPr id="4" name="Rectangle 3"/>
          <p:cNvSpPr/>
          <p:nvPr/>
        </p:nvSpPr>
        <p:spPr>
          <a:xfrm>
            <a:off x="395536" y="836712"/>
            <a:ext cx="8568952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CH" sz="2400" dirty="0"/>
          </a:p>
          <a:p>
            <a:endParaRPr lang="fr-CH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CH" sz="3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200000"/>
              </a:lnSpc>
              <a:buClr>
                <a:srgbClr val="C00000"/>
              </a:buClr>
            </a:pPr>
            <a:endParaRPr lang="fr-CH" sz="3200" u="sng" dirty="0"/>
          </a:p>
          <a:p>
            <a:pPr>
              <a:lnSpc>
                <a:spcPct val="200000"/>
              </a:lnSpc>
              <a:buClr>
                <a:srgbClr val="C00000"/>
              </a:buClr>
            </a:pPr>
            <a:endParaRPr lang="fr-CH" sz="21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chemeClr val="accent2">
                    <a:lumMod val="60000"/>
                    <a:lumOff val="40000"/>
                  </a:schemeClr>
                </a:solidFill>
              </a:uFill>
              <a:latin typeface="Arial Rounded MT Bold" panose="020F0704030504030204" pitchFamily="34" charset="0"/>
            </a:endParaRPr>
          </a:p>
          <a:p>
            <a:pPr algn="ctr"/>
            <a:endParaRPr lang="fr-CH" sz="21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chemeClr val="accent2">
                    <a:lumMod val="60000"/>
                    <a:lumOff val="40000"/>
                  </a:schemeClr>
                </a:solidFill>
              </a:uFill>
              <a:latin typeface="Arial Rounded MT Bold" panose="020F07040305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1600" y="1124744"/>
            <a:ext cx="7344816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  <a:latin typeface="Arial Rounded MT Bold" panose="020F0704030504030204" pitchFamily="34" charset="0"/>
              </a:rPr>
              <a:t>Feuille de route prévue</a:t>
            </a:r>
            <a:endParaRPr lang="fr-CH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chemeClr val="accent2">
                    <a:lumMod val="60000"/>
                    <a:lumOff val="40000"/>
                  </a:schemeClr>
                </a:solidFill>
              </a:uFill>
              <a:latin typeface="Arial Rounded MT Bold" panose="020F0704030504030204" pitchFamily="34" charset="0"/>
            </a:endParaRPr>
          </a:p>
          <a:p>
            <a:pPr algn="ctr"/>
            <a:endParaRPr lang="fr-CH" sz="21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chemeClr val="accent2">
                    <a:lumMod val="60000"/>
                    <a:lumOff val="40000"/>
                  </a:schemeClr>
                </a:solidFill>
              </a:uFill>
              <a:latin typeface="Arial Rounded MT Bold" panose="020F070403050403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EB8507A-3EF1-441F-848C-80C4ED30B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772816"/>
            <a:ext cx="8080281" cy="4583535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15953CF-AB4B-4785-9150-228196D43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36B9F-5C2A-4346-9A7E-E8EAE33AD7E9}" type="datetime1">
              <a:rPr lang="fr-CH" smtClean="0"/>
              <a:t>06.06.2023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01549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18035-6B34-457C-9F26-78FE3FD2269F}" type="slidenum">
              <a:rPr lang="fr-CH" smtClean="0"/>
              <a:t>5</a:t>
            </a:fld>
            <a:endParaRPr lang="fr-CH" dirty="0"/>
          </a:p>
        </p:txBody>
      </p:sp>
      <p:sp>
        <p:nvSpPr>
          <p:cNvPr id="4" name="Espace réservé du texte 1"/>
          <p:cNvSpPr txBox="1">
            <a:spLocks/>
          </p:cNvSpPr>
          <p:nvPr/>
        </p:nvSpPr>
        <p:spPr>
          <a:xfrm>
            <a:off x="413272" y="1095391"/>
            <a:ext cx="6480720" cy="108012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294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800" kern="1200">
                <a:solidFill>
                  <a:srgbClr val="00294C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400" kern="1200">
                <a:solidFill>
                  <a:srgbClr val="00294C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000" kern="1200">
                <a:solidFill>
                  <a:srgbClr val="00294C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000" kern="1200">
                <a:solidFill>
                  <a:srgbClr val="00294C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17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Les défis</a:t>
            </a:r>
            <a:endParaRPr lang="fr-CH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24744"/>
            <a:ext cx="1836736" cy="1398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8E0F8506-2DFA-4A10-8EBF-78BFA850F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76" y="1968210"/>
            <a:ext cx="8101432" cy="343437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8FF0841-84DF-4115-AA27-4BBDE5831F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36" y="5923282"/>
            <a:ext cx="8706098" cy="58145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72EDFDB-6205-432D-8B39-69607A91FB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74" y="5426817"/>
            <a:ext cx="8706098" cy="48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246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147762"/>
            <a:ext cx="7886700" cy="723720"/>
          </a:xfrm>
        </p:spPr>
        <p:txBody>
          <a:bodyPr>
            <a:normAutofit fontScale="90000"/>
          </a:bodyPr>
          <a:lstStyle/>
          <a:p>
            <a:r>
              <a:rPr lang="fr-FR" dirty="0"/>
              <a:t>Le système de notre prévoyance vieillesse: </a:t>
            </a:r>
            <a:br>
              <a:rPr lang="fr-FR" dirty="0"/>
            </a:br>
            <a:r>
              <a:rPr lang="fr-FR" sz="2700" dirty="0"/>
              <a:t>le concept des trois piliers</a:t>
            </a:r>
            <a:endParaRPr lang="de-DE" dirty="0"/>
          </a:p>
        </p:txBody>
      </p:sp>
      <p:grpSp>
        <p:nvGrpSpPr>
          <p:cNvPr id="16" name="Gruppieren 15"/>
          <p:cNvGrpSpPr/>
          <p:nvPr/>
        </p:nvGrpSpPr>
        <p:grpSpPr>
          <a:xfrm>
            <a:off x="584803" y="2000555"/>
            <a:ext cx="8282360" cy="4224659"/>
            <a:chOff x="169863" y="1778000"/>
            <a:chExt cx="7945607" cy="4052888"/>
          </a:xfrm>
        </p:grpSpPr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169863" y="5068888"/>
              <a:ext cx="18034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6" tIns="45719" rIns="91436" bIns="45719">
              <a:spAutoFit/>
            </a:bodyPr>
            <a:lstStyle>
              <a:lvl1pPr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nb-NO" altLang="de-DE" b="1" dirty="0">
                  <a:latin typeface="+mn-lt"/>
                </a:rPr>
                <a:t>1</a:t>
              </a:r>
              <a:r>
                <a:rPr lang="nb-NO" altLang="de-DE" b="1" baseline="30000" dirty="0">
                  <a:latin typeface="+mn-lt"/>
                </a:rPr>
                <a:t>er</a:t>
              </a:r>
              <a:r>
                <a:rPr lang="nb-NO" altLang="de-DE" b="1" dirty="0">
                  <a:latin typeface="+mn-lt"/>
                </a:rPr>
                <a:t> pilier</a:t>
              </a:r>
              <a:br>
                <a:rPr lang="nb-NO" altLang="de-DE" b="1" dirty="0">
                  <a:latin typeface="+mn-lt"/>
                </a:rPr>
              </a:br>
              <a:r>
                <a:rPr lang="nb-NO" altLang="de-DE" dirty="0">
                  <a:latin typeface="+mn-lt"/>
                </a:rPr>
                <a:t>AVS, AI, PC</a:t>
              </a:r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2773363" y="5068888"/>
              <a:ext cx="23495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6" tIns="45719" rIns="91436" bIns="45719">
              <a:spAutoFit/>
            </a:bodyPr>
            <a:lstStyle>
              <a:lvl1pPr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e-CH" altLang="de-DE" b="1" dirty="0">
                  <a:latin typeface="+mn-lt"/>
                </a:rPr>
                <a:t>2</a:t>
              </a:r>
              <a:r>
                <a:rPr lang="de-CH" altLang="de-DE" b="1" baseline="30000" dirty="0">
                  <a:latin typeface="+mn-lt"/>
                </a:rPr>
                <a:t>ème</a:t>
              </a:r>
              <a:r>
                <a:rPr lang="de-CH" altLang="de-DE" b="1" dirty="0">
                  <a:latin typeface="+mn-lt"/>
                </a:rPr>
                <a:t> pilier</a:t>
              </a:r>
              <a:br>
                <a:rPr lang="de-CH" altLang="de-DE" b="1" dirty="0">
                  <a:latin typeface="+mn-lt"/>
                </a:rPr>
              </a:br>
              <a:r>
                <a:rPr lang="de-CH" altLang="de-DE" dirty="0">
                  <a:latin typeface="+mn-lt"/>
                </a:rPr>
                <a:t>LPP</a:t>
              </a:r>
            </a:p>
          </p:txBody>
        </p:sp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5122862" y="5068888"/>
              <a:ext cx="2992608" cy="738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36" tIns="45719" rIns="91436" bIns="45719">
              <a:spAutoFit/>
            </a:bodyPr>
            <a:lstStyle>
              <a:lvl1pPr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e-CH" altLang="de-DE" b="1" dirty="0">
                  <a:latin typeface="+mn-lt"/>
                </a:rPr>
                <a:t>3</a:t>
              </a:r>
              <a:r>
                <a:rPr lang="de-CH" altLang="de-DE" b="1" baseline="30000" dirty="0">
                  <a:latin typeface="+mn-lt"/>
                </a:rPr>
                <a:t>ème</a:t>
              </a:r>
              <a:r>
                <a:rPr lang="de-CH" altLang="de-DE" b="1" dirty="0">
                  <a:latin typeface="+mn-lt"/>
                </a:rPr>
                <a:t> pilier        </a:t>
              </a:r>
              <a:r>
                <a:rPr lang="de-CH" altLang="de-DE" dirty="0" err="1">
                  <a:latin typeface="+mn-lt"/>
                </a:rPr>
                <a:t>Prévoyance</a:t>
              </a:r>
              <a:r>
                <a:rPr lang="de-CH" altLang="de-DE" dirty="0">
                  <a:latin typeface="+mn-lt"/>
                </a:rPr>
                <a:t> individuelle</a:t>
              </a:r>
            </a:p>
          </p:txBody>
        </p:sp>
        <p:sp>
          <p:nvSpPr>
            <p:cNvPr id="20" name="AutoShape 26"/>
            <p:cNvSpPr>
              <a:spLocks noChangeArrowheads="1"/>
            </p:cNvSpPr>
            <p:nvPr/>
          </p:nvSpPr>
          <p:spPr bwMode="auto">
            <a:xfrm>
              <a:off x="374650" y="1778000"/>
              <a:ext cx="7086600" cy="779463"/>
            </a:xfrm>
            <a:prstGeom prst="triangle">
              <a:avLst>
                <a:gd name="adj" fmla="val 5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de-DE" altLang="de-DE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21" name="Rectangle 27"/>
            <p:cNvSpPr>
              <a:spLocks noChangeArrowheads="1"/>
            </p:cNvSpPr>
            <p:nvPr/>
          </p:nvSpPr>
          <p:spPr bwMode="auto">
            <a:xfrm>
              <a:off x="404813" y="4584700"/>
              <a:ext cx="7086600" cy="2413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de-DE" altLang="de-DE" sz="2400">
                <a:latin typeface="Times New Roman" panose="02020603050405020304" pitchFamily="18" charset="0"/>
              </a:endParaRPr>
            </a:p>
          </p:txBody>
        </p:sp>
        <p:sp>
          <p:nvSpPr>
            <p:cNvPr id="22" name="Rectangle 28"/>
            <p:cNvSpPr>
              <a:spLocks noChangeArrowheads="1"/>
            </p:cNvSpPr>
            <p:nvPr/>
          </p:nvSpPr>
          <p:spPr bwMode="auto">
            <a:xfrm>
              <a:off x="615950" y="2681288"/>
              <a:ext cx="915988" cy="17907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6" tIns="45719" rIns="91436" bIns="45719">
              <a:spAutoFit/>
            </a:bodyPr>
            <a:lstStyle>
              <a:lvl1pPr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de-DE" altLang="de-DE" sz="2400">
                <a:latin typeface="Times New Roman" panose="02020603050405020304" pitchFamily="18" charset="0"/>
              </a:endParaRPr>
            </a:p>
          </p:txBody>
        </p:sp>
        <p:sp>
          <p:nvSpPr>
            <p:cNvPr id="23" name="Rectangle 29"/>
            <p:cNvSpPr>
              <a:spLocks noChangeArrowheads="1"/>
            </p:cNvSpPr>
            <p:nvPr/>
          </p:nvSpPr>
          <p:spPr bwMode="auto">
            <a:xfrm>
              <a:off x="3489325" y="2681288"/>
              <a:ext cx="915988" cy="17907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6" tIns="45719" rIns="91436" bIns="45719">
              <a:spAutoFit/>
            </a:bodyPr>
            <a:lstStyle>
              <a:lvl1pPr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de-DE" altLang="de-DE" sz="2400">
                <a:latin typeface="Times New Roman" panose="02020603050405020304" pitchFamily="18" charset="0"/>
              </a:endParaRPr>
            </a:p>
          </p:txBody>
        </p:sp>
        <p:sp>
          <p:nvSpPr>
            <p:cNvPr id="24" name="Rectangle 30"/>
            <p:cNvSpPr>
              <a:spLocks noChangeArrowheads="1"/>
            </p:cNvSpPr>
            <p:nvPr/>
          </p:nvSpPr>
          <p:spPr bwMode="auto">
            <a:xfrm>
              <a:off x="6329363" y="2681288"/>
              <a:ext cx="915987" cy="17907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6" tIns="45719" rIns="91436" bIns="45719">
              <a:spAutoFit/>
            </a:bodyPr>
            <a:lstStyle>
              <a:lvl1pPr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de-DE" altLang="de-DE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881B9C3-FBE1-4404-845E-53D971969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42C0-6A39-4841-B3EC-A8E2BC9AED4A}" type="datetime1">
              <a:rPr lang="fr-FR" smtClean="0"/>
              <a:t>06/06/2023</a:t>
            </a:fld>
            <a:endParaRPr lang="fr-CH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A89F70B-59F7-46BC-841A-9B2275A1A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CH" dirty="0"/>
              <a:t>Page </a:t>
            </a:r>
            <a:fld id="{EA611F82-ED62-4CA6-938C-4BD3DDECEF82}" type="slidenum">
              <a:rPr lang="fr-CH" smtClean="0"/>
              <a:t>6</a:t>
            </a:fld>
            <a:endParaRPr lang="fr-CH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7988A11-0F6E-460A-8BFF-E1F78D31E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  <a:p>
            <a:endParaRPr lang="fr-CH" dirty="0"/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522620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1</a:t>
            </a:r>
            <a:r>
              <a:rPr lang="fr-FR" baseline="30000" dirty="0"/>
              <a:t>er</a:t>
            </a:r>
            <a:r>
              <a:rPr lang="fr-FR" dirty="0"/>
              <a:t> pilier                                                 </a:t>
            </a:r>
            <a:br>
              <a:rPr lang="fr-FR" dirty="0"/>
            </a:br>
            <a:r>
              <a:rPr lang="fr-FR" dirty="0"/>
              <a:t>Prévoyance obligatoire: AVS, AI, PC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30AF8-AB9B-474C-9704-921A8644EC7F}" type="datetime1">
              <a:rPr lang="fr-FR" smtClean="0"/>
              <a:t>06/06/2023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8321-A860-974D-9A16-50DD317DA7D0}" type="slidenum">
              <a:rPr lang="de-DE" smtClean="0"/>
              <a:t>7</a:t>
            </a:fld>
            <a:endParaRPr lang="de-DE" dirty="0"/>
          </a:p>
        </p:txBody>
      </p:sp>
      <p:grpSp>
        <p:nvGrpSpPr>
          <p:cNvPr id="16" name="Gruppieren 15"/>
          <p:cNvGrpSpPr/>
          <p:nvPr/>
        </p:nvGrpSpPr>
        <p:grpSpPr>
          <a:xfrm>
            <a:off x="705690" y="2095571"/>
            <a:ext cx="7418388" cy="3177181"/>
            <a:chOff x="374650" y="1778000"/>
            <a:chExt cx="7116763" cy="3048000"/>
          </a:xfrm>
          <a:solidFill>
            <a:schemeClr val="bg2">
              <a:lumMod val="90000"/>
            </a:schemeClr>
          </a:solidFill>
        </p:grpSpPr>
        <p:sp>
          <p:nvSpPr>
            <p:cNvPr id="20" name="AutoShape 26"/>
            <p:cNvSpPr>
              <a:spLocks noChangeArrowheads="1"/>
            </p:cNvSpPr>
            <p:nvPr/>
          </p:nvSpPr>
          <p:spPr bwMode="auto">
            <a:xfrm>
              <a:off x="374650" y="1778000"/>
              <a:ext cx="7086600" cy="779463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de-DE" altLang="de-DE" sz="2400">
                <a:latin typeface="Times New Roman" panose="02020603050405020304" pitchFamily="18" charset="0"/>
              </a:endParaRPr>
            </a:p>
          </p:txBody>
        </p:sp>
        <p:sp>
          <p:nvSpPr>
            <p:cNvPr id="21" name="Rectangle 27"/>
            <p:cNvSpPr>
              <a:spLocks noChangeArrowheads="1"/>
            </p:cNvSpPr>
            <p:nvPr/>
          </p:nvSpPr>
          <p:spPr bwMode="auto">
            <a:xfrm>
              <a:off x="404813" y="4584700"/>
              <a:ext cx="7086600" cy="2413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de-DE" altLang="de-DE" sz="2400">
                <a:latin typeface="Times New Roman" panose="02020603050405020304" pitchFamily="18" charset="0"/>
              </a:endParaRPr>
            </a:p>
          </p:txBody>
        </p:sp>
        <p:sp>
          <p:nvSpPr>
            <p:cNvPr id="22" name="Rectangle 28"/>
            <p:cNvSpPr>
              <a:spLocks noChangeArrowheads="1"/>
            </p:cNvSpPr>
            <p:nvPr/>
          </p:nvSpPr>
          <p:spPr bwMode="auto">
            <a:xfrm>
              <a:off x="615950" y="2681288"/>
              <a:ext cx="915988" cy="1790700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6" tIns="45719" rIns="91436" bIns="45719">
              <a:spAutoFit/>
            </a:bodyPr>
            <a:lstStyle>
              <a:lvl1pPr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de-DE" altLang="de-DE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855863" y="5248357"/>
            <a:ext cx="7086600" cy="1107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9" rIns="91436" bIns="45719">
            <a:spAutoFit/>
          </a:bodyPr>
          <a:lstStyle>
            <a:lvl1pPr eaLnBrk="0" hangingPunct="0">
              <a:spcBef>
                <a:spcPct val="20000"/>
              </a:spcBef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de-DE" dirty="0">
                <a:latin typeface="+mn-lt"/>
              </a:rPr>
              <a:t>Pour toute la population </a:t>
            </a:r>
            <a:br>
              <a:rPr lang="fr-FR" altLang="de-DE" dirty="0">
                <a:latin typeface="+mn-lt"/>
              </a:rPr>
            </a:br>
            <a:r>
              <a:rPr lang="fr-FR" altLang="de-DE" dirty="0">
                <a:latin typeface="+mn-lt"/>
              </a:rPr>
              <a:t>Pour couvrir le minimum vital</a:t>
            </a:r>
            <a:br>
              <a:rPr lang="fr-FR" altLang="de-DE" dirty="0">
                <a:latin typeface="+mn-lt"/>
              </a:rPr>
            </a:br>
            <a:r>
              <a:rPr lang="fr-FR" altLang="de-DE" dirty="0">
                <a:latin typeface="+mn-lt"/>
              </a:rPr>
              <a:t>Financé selon le principe de la répartition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387CDF4-E811-4751-AF2B-6AB7EF064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939171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670" y="1289912"/>
            <a:ext cx="8758106" cy="723720"/>
          </a:xfrm>
        </p:spPr>
        <p:txBody>
          <a:bodyPr>
            <a:normAutofit fontScale="90000"/>
          </a:bodyPr>
          <a:lstStyle/>
          <a:p>
            <a:r>
              <a:rPr lang="fr-FR" dirty="0"/>
              <a:t>2</a:t>
            </a:r>
            <a:r>
              <a:rPr lang="fr-FR" baseline="30000" dirty="0"/>
              <a:t>ème</a:t>
            </a:r>
            <a:r>
              <a:rPr lang="fr-FR" dirty="0"/>
              <a:t> pilier </a:t>
            </a:r>
            <a:br>
              <a:rPr lang="fr-FR" dirty="0"/>
            </a:br>
            <a:r>
              <a:rPr lang="fr-FR" dirty="0"/>
              <a:t>Prévoyance professionnelle: </a:t>
            </a:r>
            <a:r>
              <a:rPr lang="fr-FR" sz="2700" dirty="0"/>
              <a:t>« caisse de pension »</a:t>
            </a:r>
            <a:endParaRPr lang="de-DE" dirty="0"/>
          </a:p>
        </p:txBody>
      </p:sp>
      <p:grpSp>
        <p:nvGrpSpPr>
          <p:cNvPr id="16" name="Gruppieren 15"/>
          <p:cNvGrpSpPr/>
          <p:nvPr/>
        </p:nvGrpSpPr>
        <p:grpSpPr>
          <a:xfrm>
            <a:off x="705690" y="2078168"/>
            <a:ext cx="7418388" cy="3177181"/>
            <a:chOff x="374650" y="1778000"/>
            <a:chExt cx="7116763" cy="3048000"/>
          </a:xfrm>
          <a:solidFill>
            <a:schemeClr val="bg2">
              <a:lumMod val="90000"/>
            </a:schemeClr>
          </a:solidFill>
        </p:grpSpPr>
        <p:sp>
          <p:nvSpPr>
            <p:cNvPr id="20" name="AutoShape 26"/>
            <p:cNvSpPr>
              <a:spLocks noChangeArrowheads="1"/>
            </p:cNvSpPr>
            <p:nvPr/>
          </p:nvSpPr>
          <p:spPr bwMode="auto">
            <a:xfrm>
              <a:off x="374650" y="1778000"/>
              <a:ext cx="7086600" cy="779463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de-DE" altLang="de-DE" sz="2400">
                <a:latin typeface="Times New Roman" panose="02020603050405020304" pitchFamily="18" charset="0"/>
              </a:endParaRPr>
            </a:p>
          </p:txBody>
        </p:sp>
        <p:sp>
          <p:nvSpPr>
            <p:cNvPr id="21" name="Rectangle 27"/>
            <p:cNvSpPr>
              <a:spLocks noChangeArrowheads="1"/>
            </p:cNvSpPr>
            <p:nvPr/>
          </p:nvSpPr>
          <p:spPr bwMode="auto">
            <a:xfrm>
              <a:off x="404813" y="4584700"/>
              <a:ext cx="7086600" cy="2413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de-DE" altLang="de-DE" sz="2400">
                <a:latin typeface="Times New Roman" panose="02020603050405020304" pitchFamily="18" charset="0"/>
              </a:endParaRPr>
            </a:p>
          </p:txBody>
        </p:sp>
        <p:sp>
          <p:nvSpPr>
            <p:cNvPr id="22" name="Rectangle 28"/>
            <p:cNvSpPr>
              <a:spLocks noChangeArrowheads="1"/>
            </p:cNvSpPr>
            <p:nvPr/>
          </p:nvSpPr>
          <p:spPr bwMode="auto">
            <a:xfrm>
              <a:off x="615950" y="2681288"/>
              <a:ext cx="915988" cy="17907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6" tIns="45719" rIns="91436" bIns="45719">
              <a:spAutoFit/>
            </a:bodyPr>
            <a:lstStyle>
              <a:lvl1pPr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de-DE" altLang="de-DE" sz="2400">
                <a:latin typeface="Times New Roman" panose="02020603050405020304" pitchFamily="18" charset="0"/>
              </a:endParaRPr>
            </a:p>
          </p:txBody>
        </p:sp>
        <p:sp>
          <p:nvSpPr>
            <p:cNvPr id="23" name="Rectangle 29"/>
            <p:cNvSpPr>
              <a:spLocks noChangeArrowheads="1"/>
            </p:cNvSpPr>
            <p:nvPr/>
          </p:nvSpPr>
          <p:spPr bwMode="auto">
            <a:xfrm>
              <a:off x="3489325" y="2681288"/>
              <a:ext cx="915988" cy="1790700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6" tIns="45719" rIns="91436" bIns="45719">
              <a:spAutoFit/>
            </a:bodyPr>
            <a:lstStyle>
              <a:lvl1pPr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de-DE" altLang="de-DE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886477" y="5248357"/>
            <a:ext cx="7086600" cy="1107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9" rIns="91436" bIns="45719">
            <a:spAutoFit/>
          </a:bodyPr>
          <a:lstStyle>
            <a:lvl1pPr eaLnBrk="0" hangingPunct="0">
              <a:spcBef>
                <a:spcPct val="20000"/>
              </a:spcBef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de-DE" dirty="0">
                <a:latin typeface="+mn-lt"/>
              </a:rPr>
              <a:t>Pour tous les salarié(e)s </a:t>
            </a:r>
            <a:br>
              <a:rPr lang="fr-FR" altLang="de-DE" dirty="0">
                <a:latin typeface="+mn-lt"/>
              </a:rPr>
            </a:br>
            <a:r>
              <a:rPr lang="fr-FR" altLang="de-DE" dirty="0">
                <a:latin typeface="+mn-lt"/>
              </a:rPr>
              <a:t>Pour poursuivre son train de vie habituel</a:t>
            </a:r>
            <a:br>
              <a:rPr lang="fr-FR" altLang="de-DE" dirty="0">
                <a:latin typeface="+mn-lt"/>
              </a:rPr>
            </a:br>
            <a:r>
              <a:rPr lang="fr-FR" altLang="de-DE" dirty="0">
                <a:latin typeface="+mn-lt"/>
              </a:rPr>
              <a:t>Financé selon le principe de la capitalisation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18A60C5-D96E-44C1-B7FB-C0ACCFFF0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85C4A-3853-4E1B-9C37-AE29A31B6C1E}" type="datetime1">
              <a:rPr lang="fr-FR" smtClean="0"/>
              <a:t>06/06/2023</a:t>
            </a:fld>
            <a:endParaRPr lang="fr-CH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1DBF3B3-38BA-4BE5-BD8F-53C1DCE8E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CH"/>
              <a:t>Page </a:t>
            </a:r>
            <a:fld id="{EA611F82-ED62-4CA6-938C-4BD3DDECEF82}" type="slidenum">
              <a:rPr lang="fr-CH" smtClean="0"/>
              <a:t>8</a:t>
            </a:fld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37A960-63FF-45B8-859A-DA514C0BD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061865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3</a:t>
            </a:r>
            <a:r>
              <a:rPr lang="de-DE" baseline="30000" dirty="0"/>
              <a:t>ème</a:t>
            </a:r>
            <a:r>
              <a:rPr lang="de-DE" dirty="0"/>
              <a:t> pilier </a:t>
            </a:r>
            <a:br>
              <a:rPr lang="de-DE" dirty="0"/>
            </a:br>
            <a:r>
              <a:rPr lang="de-DE" dirty="0" err="1"/>
              <a:t>Prévoyance</a:t>
            </a:r>
            <a:r>
              <a:rPr lang="de-DE" dirty="0"/>
              <a:t> individuelle</a:t>
            </a:r>
          </a:p>
        </p:txBody>
      </p:sp>
      <p:grpSp>
        <p:nvGrpSpPr>
          <p:cNvPr id="16" name="Gruppieren 15"/>
          <p:cNvGrpSpPr/>
          <p:nvPr/>
        </p:nvGrpSpPr>
        <p:grpSpPr>
          <a:xfrm>
            <a:off x="628650" y="2021590"/>
            <a:ext cx="7418388" cy="3177181"/>
            <a:chOff x="374650" y="1778000"/>
            <a:chExt cx="7116763" cy="3048000"/>
          </a:xfrm>
        </p:grpSpPr>
        <p:sp>
          <p:nvSpPr>
            <p:cNvPr id="20" name="AutoShape 26"/>
            <p:cNvSpPr>
              <a:spLocks noChangeArrowheads="1"/>
            </p:cNvSpPr>
            <p:nvPr/>
          </p:nvSpPr>
          <p:spPr bwMode="auto">
            <a:xfrm>
              <a:off x="374650" y="1778000"/>
              <a:ext cx="7086600" cy="779463"/>
            </a:xfrm>
            <a:prstGeom prst="triangle">
              <a:avLst>
                <a:gd name="adj" fmla="val 5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de-DE" altLang="de-DE" sz="2400">
                <a:latin typeface="Times New Roman" panose="02020603050405020304" pitchFamily="18" charset="0"/>
              </a:endParaRPr>
            </a:p>
          </p:txBody>
        </p:sp>
        <p:sp>
          <p:nvSpPr>
            <p:cNvPr id="21" name="Rectangle 27"/>
            <p:cNvSpPr>
              <a:spLocks noChangeArrowheads="1"/>
            </p:cNvSpPr>
            <p:nvPr/>
          </p:nvSpPr>
          <p:spPr bwMode="auto">
            <a:xfrm>
              <a:off x="404813" y="4584700"/>
              <a:ext cx="7086600" cy="2413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de-DE" altLang="de-DE" sz="2400">
                <a:latin typeface="Times New Roman" panose="02020603050405020304" pitchFamily="18" charset="0"/>
              </a:endParaRPr>
            </a:p>
          </p:txBody>
        </p:sp>
        <p:sp>
          <p:nvSpPr>
            <p:cNvPr id="22" name="Rectangle 28"/>
            <p:cNvSpPr>
              <a:spLocks noChangeArrowheads="1"/>
            </p:cNvSpPr>
            <p:nvPr/>
          </p:nvSpPr>
          <p:spPr bwMode="auto">
            <a:xfrm>
              <a:off x="615950" y="2681288"/>
              <a:ext cx="915988" cy="17907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6" tIns="45719" rIns="91436" bIns="45719">
              <a:spAutoFit/>
            </a:bodyPr>
            <a:lstStyle>
              <a:lvl1pPr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de-DE" altLang="de-DE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23" name="Rectangle 29"/>
            <p:cNvSpPr>
              <a:spLocks noChangeArrowheads="1"/>
            </p:cNvSpPr>
            <p:nvPr/>
          </p:nvSpPr>
          <p:spPr bwMode="auto">
            <a:xfrm>
              <a:off x="3489325" y="2681288"/>
              <a:ext cx="915988" cy="17907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6" tIns="45719" rIns="91436" bIns="45719">
              <a:spAutoFit/>
            </a:bodyPr>
            <a:lstStyle>
              <a:lvl1pPr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de-DE" altLang="de-DE" sz="2400">
                <a:latin typeface="Times New Roman" panose="02020603050405020304" pitchFamily="18" charset="0"/>
              </a:endParaRPr>
            </a:p>
          </p:txBody>
        </p:sp>
        <p:sp>
          <p:nvSpPr>
            <p:cNvPr id="24" name="Rectangle 30"/>
            <p:cNvSpPr>
              <a:spLocks noChangeArrowheads="1"/>
            </p:cNvSpPr>
            <p:nvPr/>
          </p:nvSpPr>
          <p:spPr bwMode="auto">
            <a:xfrm>
              <a:off x="6329363" y="2681288"/>
              <a:ext cx="915987" cy="1790700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6" tIns="45719" rIns="91436" bIns="45719">
              <a:spAutoFit/>
            </a:bodyPr>
            <a:lstStyle>
              <a:lvl1pPr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de-DE" altLang="de-DE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880177" y="5248357"/>
            <a:ext cx="7086600" cy="1107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9" rIns="91436" bIns="45719">
            <a:spAutoFit/>
          </a:bodyPr>
          <a:lstStyle>
            <a:lvl1pPr eaLnBrk="0" hangingPunct="0">
              <a:spcBef>
                <a:spcPct val="20000"/>
              </a:spcBef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de-DE" dirty="0">
                <a:latin typeface="+mn-lt"/>
              </a:rPr>
              <a:t>Pour la couverture des lacunes du 1</a:t>
            </a:r>
            <a:r>
              <a:rPr lang="fr-FR" altLang="de-DE" baseline="30000" dirty="0">
                <a:latin typeface="+mn-lt"/>
              </a:rPr>
              <a:t>er</a:t>
            </a:r>
            <a:r>
              <a:rPr lang="fr-FR" altLang="de-DE" dirty="0">
                <a:latin typeface="+mn-lt"/>
              </a:rPr>
              <a:t> et 2</a:t>
            </a:r>
            <a:r>
              <a:rPr lang="fr-FR" altLang="de-DE" baseline="30000" dirty="0">
                <a:latin typeface="+mn-lt"/>
              </a:rPr>
              <a:t>ème</a:t>
            </a:r>
            <a:r>
              <a:rPr lang="fr-FR" altLang="de-DE" dirty="0">
                <a:latin typeface="+mn-lt"/>
              </a:rPr>
              <a:t> pilier </a:t>
            </a:r>
            <a:br>
              <a:rPr lang="fr-FR" altLang="de-DE" dirty="0">
                <a:latin typeface="+mn-lt"/>
              </a:rPr>
            </a:br>
            <a:r>
              <a:rPr lang="fr-FR" altLang="de-DE" dirty="0">
                <a:latin typeface="+mn-lt"/>
              </a:rPr>
              <a:t>et des besoins personnels</a:t>
            </a:r>
            <a:br>
              <a:rPr lang="fr-FR" altLang="de-DE" dirty="0">
                <a:latin typeface="+mn-lt"/>
              </a:rPr>
            </a:br>
            <a:r>
              <a:rPr lang="fr-FR" altLang="de-DE" dirty="0">
                <a:latin typeface="+mn-lt"/>
              </a:rPr>
              <a:t>Financé par une épargne individuelle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3952734-24D4-4468-ADD3-82229EA1E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32A0-4776-4B50-A6B0-7D04EB6CD354}" type="datetime1">
              <a:rPr lang="fr-FR" smtClean="0"/>
              <a:t>06/06/2023</a:t>
            </a:fld>
            <a:endParaRPr lang="fr-CH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06AB25C-78FE-4DD5-A558-C10A3D180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CH"/>
              <a:t>Page </a:t>
            </a:r>
            <a:fld id="{EA611F82-ED62-4CA6-938C-4BD3DDECEF82}" type="slidenum">
              <a:rPr lang="fr-CH" smtClean="0"/>
              <a:t>9</a:t>
            </a:fld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BF7249-7879-4A7A-8CA0-B5A5C7DB1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6957073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-FR.potx" id="{52BC1DCD-6B0C-4ED3-9701-F496B546BFB9}" vid="{1969BFA7-9D74-4C80-ABC5-01369DA841A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Présentation-FR</Template>
  <TotalTime>0</TotalTime>
  <Words>2600</Words>
  <Application>Microsoft Office PowerPoint</Application>
  <PresentationFormat>Affichage à l'écran (4:3)</PresentationFormat>
  <Paragraphs>498</Paragraphs>
  <Slides>41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8" baseType="lpstr">
      <vt:lpstr>Arial</vt:lpstr>
      <vt:lpstr>Arial Rounded MT Bold</vt:lpstr>
      <vt:lpstr>Calibri</vt:lpstr>
      <vt:lpstr>Calibri Light</vt:lpstr>
      <vt:lpstr>Times New Roman</vt:lpstr>
      <vt:lpstr>Wingdings</vt:lpstr>
      <vt:lpstr>Thème Office</vt:lpstr>
      <vt:lpstr>Réforme AVS 21</vt:lpstr>
      <vt:lpstr>Sommaire</vt:lpstr>
      <vt:lpstr>Présentation PowerPoint</vt:lpstr>
      <vt:lpstr>Présentation PowerPoint</vt:lpstr>
      <vt:lpstr>Présentation PowerPoint</vt:lpstr>
      <vt:lpstr>Le système de notre prévoyance vieillesse:  le concept des trois piliers</vt:lpstr>
      <vt:lpstr>1er pilier                                                  Prévoyance obligatoire: AVS, AI, PC</vt:lpstr>
      <vt:lpstr>2ème pilier  Prévoyance professionnelle: « caisse de pension »</vt:lpstr>
      <vt:lpstr>3ème pilier  Prévoyance individuelle</vt:lpstr>
      <vt:lpstr>Pendant combien de temps doit-on payer des cotisations?</vt:lpstr>
      <vt:lpstr>Calcul de la cotisation du non-actif</vt:lpstr>
      <vt:lpstr>Calcul de la cotisation du non-actif</vt:lpstr>
      <vt:lpstr>Calcul de la cotisation du non-actif</vt:lpstr>
      <vt:lpstr>Calcul de la cotisation du non-actif</vt:lpstr>
      <vt:lpstr>Quel montant de cotisations ?</vt:lpstr>
      <vt:lpstr>Franchise pour les actifs: (salarié et indépendant)</vt:lpstr>
      <vt:lpstr>Compte individuel (CI): extrait</vt:lpstr>
      <vt:lpstr>Pour bénéficier d’une prestation de l’AVS</vt:lpstr>
      <vt:lpstr>Le genre des rentes de l’AVS</vt:lpstr>
      <vt:lpstr>Calcul des rentes: critères pour le montant des rentes de vieillesse</vt:lpstr>
      <vt:lpstr>Que signifie «splitting» ou partage des revenus?</vt:lpstr>
      <vt:lpstr>Le partage des revenus est effectué …</vt:lpstr>
      <vt:lpstr>Qu’est-ce que le facteur de revalorisation ?</vt:lpstr>
      <vt:lpstr>Qu’est-ce que le bonus pour tâches éducatives ?</vt:lpstr>
      <vt:lpstr>Bonus pour tâches éducatives (BTE) pendant le mariage, exemple</vt:lpstr>
      <vt:lpstr>Le plafonnement</vt:lpstr>
      <vt:lpstr>Calcul des rentes (couple):</vt:lpstr>
      <vt:lpstr>AVS 21 (stabilisation de l’AVS)</vt:lpstr>
      <vt:lpstr>Glossaire</vt:lpstr>
      <vt:lpstr>Age de référence</vt:lpstr>
      <vt:lpstr>Présentation PowerPoint</vt:lpstr>
      <vt:lpstr>L‘anticipation</vt:lpstr>
      <vt:lpstr>L‘anticipation</vt:lpstr>
      <vt:lpstr>L‘ajournement</vt:lpstr>
      <vt:lpstr>L‘ajournement</vt:lpstr>
      <vt:lpstr>Mesures de compensation pour les femmes</vt:lpstr>
      <vt:lpstr>Le recalcul après l‘âge de référence</vt:lpstr>
      <vt:lpstr>Présentation PowerPoint</vt:lpstr>
      <vt:lpstr>Ma retraite</vt:lpstr>
      <vt:lpstr>Présentation PowerPoint</vt:lpstr>
      <vt:lpstr>Présentation PowerPoint</vt:lpstr>
    </vt:vector>
  </TitlesOfParts>
  <Company>CCCVs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Nicolas Fournier</dc:creator>
  <cp:lastModifiedBy>Pascal Roth</cp:lastModifiedBy>
  <cp:revision>31</cp:revision>
  <cp:lastPrinted>2023-06-06T05:18:02Z</cp:lastPrinted>
  <dcterms:created xsi:type="dcterms:W3CDTF">2023-05-31T11:08:30Z</dcterms:created>
  <dcterms:modified xsi:type="dcterms:W3CDTF">2023-06-06T05:50:50Z</dcterms:modified>
</cp:coreProperties>
</file>