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3" r:id="rId9"/>
    <p:sldId id="268" r:id="rId10"/>
    <p:sldId id="262" r:id="rId11"/>
    <p:sldId id="264" r:id="rId12"/>
    <p:sldId id="26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CDCD"/>
    <a:srgbClr val="00CC99"/>
    <a:srgbClr val="FF66CC"/>
    <a:srgbClr val="FF99FF"/>
    <a:srgbClr val="D2B26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2" y="4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3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8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7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8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5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9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7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44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1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6/15/2021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‹N°›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02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53" r:id="rId6"/>
    <p:sldLayoutId id="2147483749" r:id="rId7"/>
    <p:sldLayoutId id="2147483750" r:id="rId8"/>
    <p:sldLayoutId id="2147483751" r:id="rId9"/>
    <p:sldLayoutId id="2147483752" r:id="rId10"/>
    <p:sldLayoutId id="214748375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302A5F4-545E-427D-844C-346DAC767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699" y="871758"/>
            <a:ext cx="5227171" cy="3871143"/>
          </a:xfrm>
        </p:spPr>
        <p:txBody>
          <a:bodyPr>
            <a:normAutofit/>
          </a:bodyPr>
          <a:lstStyle/>
          <a:p>
            <a:r>
              <a:rPr lang="fr-CH" dirty="0">
                <a:solidFill>
                  <a:srgbClr val="98CDCD"/>
                </a:solidFill>
              </a:rPr>
              <a:t>Le</a:t>
            </a:r>
            <a:r>
              <a:rPr lang="fr-CH" dirty="0"/>
              <a:t> </a:t>
            </a:r>
            <a:r>
              <a:rPr lang="fr-CH" dirty="0">
                <a:solidFill>
                  <a:srgbClr val="98CDCD"/>
                </a:solidFill>
              </a:rPr>
              <a:t>bien-être au travail, </a:t>
            </a:r>
            <a:br>
              <a:rPr lang="fr-CH" dirty="0"/>
            </a:br>
            <a:r>
              <a:rPr lang="fr-CH" dirty="0"/>
              <a:t>une histoire pour </a:t>
            </a:r>
            <a:r>
              <a:rPr lang="fr-CH" dirty="0" err="1"/>
              <a:t>tou</a:t>
            </a:r>
            <a:r>
              <a:rPr lang="fr-CH" dirty="0"/>
              <a:t>-</a:t>
            </a:r>
            <a:r>
              <a:rPr lang="fr-CH" dirty="0" err="1"/>
              <a:t>TE-s</a:t>
            </a:r>
            <a:r>
              <a:rPr lang="fr-CH" dirty="0"/>
              <a:t> 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0DA3D0-4EE6-4F9F-9C0D-FC3E0E913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4785543"/>
            <a:ext cx="4981576" cy="1005657"/>
          </a:xfrm>
        </p:spPr>
        <p:txBody>
          <a:bodyPr>
            <a:normAutofit/>
          </a:bodyPr>
          <a:lstStyle/>
          <a:p>
            <a:r>
              <a:rPr lang="fr-CH" dirty="0"/>
              <a:t>Quel est son plus grand opposant ? </a:t>
            </a:r>
            <a:br>
              <a:rPr lang="fr-CH" dirty="0"/>
            </a:br>
            <a:r>
              <a:rPr lang="fr-CH" dirty="0"/>
              <a:t>Savons-nous ce qu’est le bien-être au travail ? 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49149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100"/>
            <a:ext cx="4914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Une image contenant texte, graphiques vectoriels, carte de visite&#10;&#10;Description générée automatiquement">
            <a:extLst>
              <a:ext uri="{FF2B5EF4-FFF2-40B4-BE49-F238E27FC236}">
                <a16:creationId xmlns:a16="http://schemas.microsoft.com/office/drawing/2014/main" id="{AEAEE73C-5359-4105-AE56-774701F45E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1" r="8901"/>
          <a:stretch/>
        </p:blipFill>
        <p:spPr>
          <a:xfrm>
            <a:off x="6515100" y="10"/>
            <a:ext cx="5676900" cy="6857990"/>
          </a:xfrm>
          <a:prstGeom prst="rect">
            <a:avLst/>
          </a:prstGeom>
        </p:spPr>
      </p:pic>
      <p:sp>
        <p:nvSpPr>
          <p:cNvPr id="56" name="Sous-titre 2">
            <a:extLst>
              <a:ext uri="{FF2B5EF4-FFF2-40B4-BE49-F238E27FC236}">
                <a16:creationId xmlns:a16="http://schemas.microsoft.com/office/drawing/2014/main" id="{28CF1E8D-9E11-4D46-A33A-DE875625A1F7}"/>
              </a:ext>
            </a:extLst>
          </p:cNvPr>
          <p:cNvSpPr txBox="1">
            <a:spLocks/>
          </p:cNvSpPr>
          <p:nvPr/>
        </p:nvSpPr>
        <p:spPr>
          <a:xfrm>
            <a:off x="647699" y="6134100"/>
            <a:ext cx="4857857" cy="10056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CH" dirty="0"/>
          </a:p>
        </p:txBody>
      </p:sp>
      <p:sp>
        <p:nvSpPr>
          <p:cNvPr id="57" name="Sous-titre 2">
            <a:extLst>
              <a:ext uri="{FF2B5EF4-FFF2-40B4-BE49-F238E27FC236}">
                <a16:creationId xmlns:a16="http://schemas.microsoft.com/office/drawing/2014/main" id="{F0E248CD-B31E-43F0-8D4A-DEAF5A59E4B0}"/>
              </a:ext>
            </a:extLst>
          </p:cNvPr>
          <p:cNvSpPr txBox="1">
            <a:spLocks/>
          </p:cNvSpPr>
          <p:nvPr/>
        </p:nvSpPr>
        <p:spPr>
          <a:xfrm>
            <a:off x="695324" y="6132319"/>
            <a:ext cx="4857857" cy="4650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sz="1400" dirty="0"/>
              <a:t>Reconvilliers, le 24 juin 2021</a:t>
            </a:r>
          </a:p>
        </p:txBody>
      </p:sp>
    </p:spTree>
    <p:extLst>
      <p:ext uri="{BB962C8B-B14F-4D97-AF65-F5344CB8AC3E}">
        <p14:creationId xmlns:p14="http://schemas.microsoft.com/office/powerpoint/2010/main" val="297322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6" grpId="0" build="p"/>
      <p:bldP spid="5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3CDED5-32B9-479A-97AF-CADFA850D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rgbClr val="98CDCD"/>
                </a:solidFill>
              </a:rPr>
              <a:t>Atelier </a:t>
            </a:r>
            <a:r>
              <a:rPr lang="fr-CH" dirty="0"/>
              <a:t>en groupe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58689B-9CD9-4D2D-BCD9-1843ABF0C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989859"/>
            <a:ext cx="10691265" cy="3939355"/>
          </a:xfrm>
        </p:spPr>
        <p:txBody>
          <a:bodyPr>
            <a:normAutofit fontScale="85000" lnSpcReduction="10000"/>
          </a:bodyPr>
          <a:lstStyle/>
          <a:p>
            <a:r>
              <a:rPr lang="fr-CH" b="1" dirty="0">
                <a:solidFill>
                  <a:srgbClr val="98CDCD"/>
                </a:solidFill>
              </a:rPr>
              <a:t>Durée : </a:t>
            </a:r>
            <a:r>
              <a:rPr lang="fr-CH" dirty="0"/>
              <a:t>25 minutes</a:t>
            </a:r>
          </a:p>
          <a:p>
            <a:r>
              <a:rPr lang="fr-CH" dirty="0"/>
              <a:t>Groupes de 5 personnes – Thème du stress</a:t>
            </a:r>
          </a:p>
          <a:p>
            <a:r>
              <a:rPr lang="fr-CH" b="1" dirty="0">
                <a:solidFill>
                  <a:srgbClr val="98CDCD"/>
                </a:solidFill>
              </a:rPr>
              <a:t>Donnée de travail : </a:t>
            </a:r>
            <a:r>
              <a:rPr lang="fr-CH" dirty="0"/>
              <a:t>Chaque groupe choisi une situation complexe relationnel ou opérationnel d’un membre du groupe. Partage de cette situation en 5 minutes. Ensemble, définir :</a:t>
            </a:r>
          </a:p>
          <a:p>
            <a:pPr marL="457200" indent="-457200">
              <a:buFont typeface="+mj-lt"/>
              <a:buAutoNum type="arabicPeriod"/>
            </a:pPr>
            <a:r>
              <a:rPr lang="fr-CH" dirty="0"/>
              <a:t>Quelle était la source de stress</a:t>
            </a:r>
          </a:p>
          <a:p>
            <a:pPr marL="457200" indent="-457200">
              <a:buFont typeface="+mj-lt"/>
              <a:buAutoNum type="arabicPeriod"/>
            </a:pPr>
            <a:r>
              <a:rPr lang="fr-CH" dirty="0"/>
              <a:t>Quelles qualités a-t-il/aurait-il fallu avoir pour faire face à cette situation</a:t>
            </a:r>
          </a:p>
          <a:p>
            <a:pPr marL="457200" indent="-457200">
              <a:buFont typeface="+mj-lt"/>
              <a:buAutoNum type="arabicPeriod"/>
            </a:pPr>
            <a:r>
              <a:rPr lang="fr-CH" dirty="0"/>
              <a:t>Qu’est-ce que j’aurais fais à l’identique</a:t>
            </a:r>
          </a:p>
          <a:p>
            <a:pPr marL="457200" indent="-457200">
              <a:buFont typeface="+mj-lt"/>
              <a:buAutoNum type="arabicPeriod"/>
            </a:pPr>
            <a:r>
              <a:rPr lang="fr-CH" dirty="0"/>
              <a:t>Qu’est-ce que j’aurai pu faire différemment </a:t>
            </a:r>
          </a:p>
          <a:p>
            <a:pPr marL="457200" indent="-457200">
              <a:buFont typeface="+mj-lt"/>
              <a:buAutoNum type="arabicPeriod"/>
            </a:pPr>
            <a:r>
              <a:rPr lang="fr-CH" dirty="0"/>
              <a:t>Ai-je ramené cette situation à la maison</a:t>
            </a:r>
          </a:p>
          <a:p>
            <a:pPr marL="457200" indent="-457200">
              <a:buFont typeface="+mj-lt"/>
              <a:buAutoNum type="arabicPeriod"/>
            </a:pPr>
            <a:r>
              <a:rPr lang="fr-CH" dirty="0"/>
              <a:t>Qu’aurais-je pu faire pour ne par ramener cette situation à la maison</a:t>
            </a:r>
          </a:p>
        </p:txBody>
      </p:sp>
    </p:spTree>
    <p:extLst>
      <p:ext uri="{BB962C8B-B14F-4D97-AF65-F5344CB8AC3E}">
        <p14:creationId xmlns:p14="http://schemas.microsoft.com/office/powerpoint/2010/main" val="3769037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49566B-6E53-4C5D-B13F-13D79770A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rgbClr val="98CDCD"/>
                </a:solidFill>
              </a:rPr>
              <a:t>Feed-back </a:t>
            </a:r>
            <a:r>
              <a:rPr lang="fr-CH" dirty="0"/>
              <a:t>du travail de groupe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A46B94-116A-4FC7-AB45-39E7DBF48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H" b="1" dirty="0">
                <a:solidFill>
                  <a:srgbClr val="98CDCD"/>
                </a:solidFill>
              </a:rPr>
              <a:t>Durée :</a:t>
            </a:r>
            <a:r>
              <a:rPr lang="fr-CH" dirty="0">
                <a:solidFill>
                  <a:srgbClr val="98CDCD"/>
                </a:solidFill>
              </a:rPr>
              <a:t> </a:t>
            </a:r>
            <a:r>
              <a:rPr lang="fr-CH" dirty="0"/>
              <a:t>20 minutes</a:t>
            </a:r>
          </a:p>
          <a:p>
            <a:r>
              <a:rPr lang="fr-CH" dirty="0"/>
              <a:t>Mise en commun des éléments marquants</a:t>
            </a:r>
          </a:p>
          <a:p>
            <a:r>
              <a:rPr lang="fr-CH" dirty="0"/>
              <a:t>Partage des </a:t>
            </a:r>
            <a:r>
              <a:rPr lang="fr-CH" b="1" dirty="0">
                <a:solidFill>
                  <a:srgbClr val="98CDCD"/>
                </a:solidFill>
              </a:rPr>
              <a:t>«petits trucs»</a:t>
            </a:r>
            <a:r>
              <a:rPr lang="fr-CH" b="1" dirty="0"/>
              <a:t> </a:t>
            </a:r>
            <a:r>
              <a:rPr lang="fr-CH" dirty="0"/>
              <a:t>individuels qui fonctionnent pour soi</a:t>
            </a:r>
          </a:p>
          <a:p>
            <a:endParaRPr lang="fr-CH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55CB4B8-D6E6-4BFC-BB8D-B47B7F9155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4" t="13273" r="21180" b="6462"/>
          <a:stretch/>
        </p:blipFill>
        <p:spPr>
          <a:xfrm>
            <a:off x="8802167" y="2293126"/>
            <a:ext cx="3389833" cy="456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940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ADE120-67C9-43C9-9573-A01D91FB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Re</a:t>
            </a:r>
            <a:r>
              <a:rPr lang="fr-CH" dirty="0">
                <a:solidFill>
                  <a:srgbClr val="98CDCD"/>
                </a:solidFill>
              </a:rPr>
              <a:t>merci</a:t>
            </a:r>
            <a:r>
              <a:rPr lang="fr-CH" dirty="0"/>
              <a:t>ements </a:t>
            </a:r>
            <a:endParaRPr lang="fr-CH" dirty="0">
              <a:solidFill>
                <a:srgbClr val="98CDCD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11BDEE-7DC4-4216-AD17-F9A8CC052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293126"/>
            <a:ext cx="7835497" cy="3951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AUX AGENCES AVS PRESENTES</a:t>
            </a:r>
          </a:p>
          <a:p>
            <a:pPr marL="0" indent="0">
              <a:buNone/>
            </a:pPr>
            <a:r>
              <a:rPr lang="fr-CH" dirty="0"/>
              <a:t>A MME. JOST</a:t>
            </a:r>
          </a:p>
          <a:p>
            <a:pPr marL="0" indent="0">
              <a:buNone/>
            </a:pPr>
            <a:endParaRPr lang="fr-CH" b="1" dirty="0">
              <a:solidFill>
                <a:srgbClr val="98CDCD"/>
              </a:solidFill>
            </a:endParaRPr>
          </a:p>
          <a:p>
            <a:pPr marL="0" indent="0">
              <a:buNone/>
            </a:pPr>
            <a:endParaRPr lang="fr-CH" b="1" dirty="0">
              <a:solidFill>
                <a:srgbClr val="98CDCD"/>
              </a:solidFill>
            </a:endParaRPr>
          </a:p>
          <a:p>
            <a:pPr marL="0" indent="0">
              <a:buNone/>
            </a:pPr>
            <a:endParaRPr lang="fr-CH" sz="1600" b="1" dirty="0">
              <a:solidFill>
                <a:srgbClr val="98CDCD"/>
              </a:solidFill>
            </a:endParaRPr>
          </a:p>
          <a:p>
            <a:pPr marL="0" indent="0" algn="r">
              <a:buNone/>
            </a:pPr>
            <a:r>
              <a:rPr lang="fr-CH" b="1" dirty="0">
                <a:latin typeface="Josefin Sans" pitchFamily="2" charset="0"/>
              </a:rPr>
              <a:t>WALK’IN COACHING </a:t>
            </a:r>
          </a:p>
          <a:p>
            <a:pPr marL="0" indent="0" algn="r">
              <a:buNone/>
            </a:pPr>
            <a:r>
              <a:rPr lang="fr-CH" b="1" dirty="0">
                <a:solidFill>
                  <a:srgbClr val="98CDCD"/>
                </a:solidFill>
                <a:latin typeface="Josefin Sans" pitchFamily="2" charset="0"/>
              </a:rPr>
              <a:t>2000 NEUCHÂTEL</a:t>
            </a:r>
          </a:p>
          <a:p>
            <a:pPr marL="0" indent="0" algn="r">
              <a:buNone/>
            </a:pPr>
            <a:r>
              <a:rPr lang="fr-CH" b="1" dirty="0">
                <a:solidFill>
                  <a:srgbClr val="98CDCD"/>
                </a:solidFill>
                <a:latin typeface="Josefin Sans" pitchFamily="2" charset="0"/>
              </a:rPr>
              <a:t>079 794 77 24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3FC36EA-ECD8-4DCD-8E7D-1AA7C21DB0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4" t="13273" r="21180" b="6462"/>
          <a:stretch/>
        </p:blipFill>
        <p:spPr>
          <a:xfrm>
            <a:off x="8755408" y="2293126"/>
            <a:ext cx="3389833" cy="456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60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7D3C9F-3511-4623-9632-C11E691F3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>
                <a:solidFill>
                  <a:srgbClr val="98CDCD"/>
                </a:solidFill>
              </a:rPr>
              <a:t>Déroulement</a:t>
            </a:r>
            <a:r>
              <a:rPr lang="fr-CH" dirty="0"/>
              <a:t> des 100 prochaines minutes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67EAF2-8FD7-4A66-974F-A76F8E6F8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293126"/>
            <a:ext cx="8101533" cy="3636088"/>
          </a:xfrm>
        </p:spPr>
        <p:txBody>
          <a:bodyPr/>
          <a:lstStyle/>
          <a:p>
            <a:pPr algn="ctr"/>
            <a:r>
              <a:rPr lang="fr-CH" dirty="0"/>
              <a:t>Présentation de l’orateur, environ 45 minutes</a:t>
            </a:r>
          </a:p>
          <a:p>
            <a:pPr lvl="1" algn="ctr"/>
            <a:r>
              <a:rPr lang="fr-CH" dirty="0"/>
              <a:t>Le stress, c’est quoi ? Quels outils pour le gérer ?</a:t>
            </a:r>
          </a:p>
          <a:p>
            <a:pPr lvl="1" algn="ctr"/>
            <a:r>
              <a:rPr lang="fr-CH" dirty="0"/>
              <a:t>Le bien-être au travail, c’est quoi ? Comment être acteur du bien-être ?</a:t>
            </a:r>
          </a:p>
          <a:p>
            <a:pPr marL="0" indent="0" algn="ctr">
              <a:buNone/>
            </a:pPr>
            <a:r>
              <a:rPr lang="fr-CH" b="1" dirty="0">
                <a:solidFill>
                  <a:srgbClr val="98CDCD"/>
                </a:solidFill>
              </a:rPr>
              <a:t>Pause, 10 minutes</a:t>
            </a:r>
            <a:endParaRPr lang="fr-CH" b="1" dirty="0">
              <a:solidFill>
                <a:srgbClr val="00CC99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fr-CH" i="1" u="sng" dirty="0"/>
              <a:t>Le bien-être commence là</a:t>
            </a:r>
          </a:p>
          <a:p>
            <a:pPr algn="ctr"/>
            <a:r>
              <a:rPr lang="fr-CH" dirty="0"/>
              <a:t>Ateliers, 25 minutes</a:t>
            </a:r>
          </a:p>
          <a:p>
            <a:pPr algn="ctr"/>
            <a:r>
              <a:rPr lang="fr-CH" dirty="0"/>
              <a:t>Feed-back et questions, 20 minutes</a:t>
            </a:r>
          </a:p>
          <a:p>
            <a:endParaRPr lang="fr-CH" dirty="0"/>
          </a:p>
          <a:p>
            <a:endParaRPr lang="fr-CH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02F8632-1EFD-4501-884E-EEAF66399D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4" t="13273" r="21180" b="6462"/>
          <a:stretch/>
        </p:blipFill>
        <p:spPr>
          <a:xfrm>
            <a:off x="8802167" y="2293126"/>
            <a:ext cx="3389833" cy="456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746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C4FBAC-8570-4AB2-83A6-FB2503E1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>
                <a:solidFill>
                  <a:srgbClr val="98CDCD"/>
                </a:solidFill>
              </a:rPr>
              <a:t>Le stress,</a:t>
            </a:r>
            <a:r>
              <a:rPr lang="fr-CH" b="1" dirty="0"/>
              <a:t> </a:t>
            </a:r>
            <a:r>
              <a:rPr lang="fr-CH" dirty="0"/>
              <a:t>c’est quoi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FE543E-640A-4B00-830B-96BC7C8F2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794617"/>
            <a:ext cx="10691265" cy="413459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fr-CH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Imprint MT Shadow" panose="04020605060303030202" pitchFamily="82" charset="0"/>
              </a:rPr>
              <a:t>        Syndrome d’adaptation générale            </a:t>
            </a:r>
            <a:r>
              <a:rPr lang="fr-CH" sz="2800" b="1" dirty="0">
                <a:solidFill>
                  <a:srgbClr val="D2B26C"/>
                </a:solidFill>
                <a:latin typeface="Papyrus" panose="03070502060502030205" pitchFamily="66" charset="0"/>
              </a:rPr>
              <a:t>Défense</a:t>
            </a:r>
          </a:p>
          <a:p>
            <a:pPr marL="0" indent="0">
              <a:spcBef>
                <a:spcPts val="0"/>
              </a:spcBef>
              <a:buNone/>
            </a:pPr>
            <a:endParaRPr lang="fr-CH" sz="1200" b="1" dirty="0">
              <a:solidFill>
                <a:srgbClr val="D2B26C"/>
              </a:solidFill>
              <a:latin typeface="Papyrus" panose="03070502060502030205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CH" sz="3200" dirty="0">
                <a:solidFill>
                  <a:srgbClr val="C00000"/>
                </a:solidFill>
              </a:rPr>
              <a:t>Individuel  </a:t>
            </a:r>
            <a:r>
              <a:rPr lang="fr-CH" dirty="0"/>
              <a:t>                           </a:t>
            </a:r>
            <a:r>
              <a:rPr lang="fr-CH" b="1" dirty="0"/>
              <a:t>Faiblesse </a:t>
            </a:r>
            <a:r>
              <a:rPr lang="fr-CH" b="1" dirty="0">
                <a:latin typeface="Felix Titling" panose="04060505060202020A04" pitchFamily="82" charset="0"/>
                <a:cs typeface="Cavolini" panose="020B0502040204020203" pitchFamily="66" charset="0"/>
              </a:rPr>
              <a:t>?                                 </a:t>
            </a:r>
            <a:r>
              <a:rPr lang="fr-CH" b="1" dirty="0">
                <a:solidFill>
                  <a:srgbClr val="00B050"/>
                </a:solidFill>
                <a:latin typeface="Felix Titling" panose="04060505060202020A04" pitchFamily="82" charset="0"/>
                <a:cs typeface="Cavolini" panose="020B0502040204020203" pitchFamily="66" charset="0"/>
              </a:rPr>
              <a:t>Une charge mentale</a:t>
            </a:r>
          </a:p>
          <a:p>
            <a:pPr marL="0" indent="0">
              <a:spcBef>
                <a:spcPts val="0"/>
              </a:spcBef>
              <a:buNone/>
            </a:pPr>
            <a:endParaRPr lang="fr-CH" b="1" dirty="0">
              <a:solidFill>
                <a:srgbClr val="00B050"/>
              </a:solidFill>
              <a:latin typeface="Felix Titling" panose="04060505060202020A04" pitchFamily="82" charset="0"/>
              <a:cs typeface="Cavolini" panose="020B0502040204020203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CH" b="1" dirty="0">
                <a:solidFill>
                  <a:srgbClr val="00B050"/>
                </a:solidFill>
                <a:latin typeface="Felix Titling" panose="04060505060202020A04" pitchFamily="82" charset="0"/>
                <a:cs typeface="Cavolini" panose="020B0502040204020203" pitchFamily="66" charset="0"/>
              </a:rPr>
              <a:t>                      </a:t>
            </a:r>
            <a:r>
              <a:rPr lang="fr-CH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Felix Titling" panose="04060505060202020A04" pitchFamily="82" charset="0"/>
                <a:cs typeface="Cavolini" panose="020B0502040204020203" pitchFamily="66" charset="0"/>
              </a:rPr>
              <a:t>Banal ?            </a:t>
            </a:r>
            <a:r>
              <a:rPr lang="fr-CH" b="1" dirty="0">
                <a:solidFill>
                  <a:srgbClr val="FF0000"/>
                </a:solidFill>
                <a:latin typeface="Felix Titling" panose="04060505060202020A04" pitchFamily="82" charset="0"/>
                <a:cs typeface="Cavolini" panose="020B0502040204020203" pitchFamily="66" charset="0"/>
              </a:rPr>
              <a:t>Comment mon corps réagit-il ? symptômes</a:t>
            </a:r>
          </a:p>
          <a:p>
            <a:pPr marL="0" indent="0">
              <a:spcBef>
                <a:spcPts val="0"/>
              </a:spcBef>
              <a:buNone/>
            </a:pPr>
            <a:endParaRPr lang="fr-CH" b="1" dirty="0">
              <a:solidFill>
                <a:srgbClr val="FF0000"/>
              </a:solidFill>
              <a:latin typeface="Felix Titling" panose="04060505060202020A04" pitchFamily="82" charset="0"/>
              <a:cs typeface="Cavolini" panose="020B0502040204020203" pitchFamily="66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H" b="1" i="1" dirty="0">
                <a:solidFill>
                  <a:srgbClr val="92D050"/>
                </a:solidFill>
                <a:latin typeface="Tempus Sans ITC" panose="04020404030D07020202" pitchFamily="82" charset="0"/>
                <a:cs typeface="Cavolini" panose="020B0502040204020203" pitchFamily="66" charset="0"/>
              </a:rPr>
              <a:t>Des effets physiques  conséquents                                        </a:t>
            </a:r>
            <a:r>
              <a:rPr lang="fr-CH" sz="3200" dirty="0">
                <a:solidFill>
                  <a:srgbClr val="0070C0"/>
                </a:solidFill>
                <a:latin typeface="Tempus Sans ITC" panose="04020404030D07020202" pitchFamily="82" charset="0"/>
                <a:cs typeface="Cavolini" panose="020B0502040204020203" pitchFamily="66" charset="0"/>
              </a:rPr>
              <a:t>Responsable de maladie ?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fr-CH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Cavolini" panose="020B0502040204020203" pitchFamily="66" charset="0"/>
              </a:rPr>
              <a:t>Ma responsabilité ?</a:t>
            </a:r>
          </a:p>
        </p:txBody>
      </p:sp>
    </p:spTree>
    <p:extLst>
      <p:ext uri="{BB962C8B-B14F-4D97-AF65-F5344CB8AC3E}">
        <p14:creationId xmlns:p14="http://schemas.microsoft.com/office/powerpoint/2010/main" val="53755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19E30F-37B9-488A-913A-C1D1AE14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42540"/>
          </a:xfrm>
        </p:spPr>
        <p:txBody>
          <a:bodyPr>
            <a:normAutofit/>
          </a:bodyPr>
          <a:lstStyle/>
          <a:p>
            <a:r>
              <a:rPr lang="fr-CH" b="1" dirty="0">
                <a:solidFill>
                  <a:srgbClr val="98CDCD"/>
                </a:solidFill>
              </a:rPr>
              <a:t>Gérer </a:t>
            </a:r>
            <a:r>
              <a:rPr lang="fr-CH" dirty="0"/>
              <a:t>SES tâches au quotidien</a:t>
            </a:r>
            <a:br>
              <a:rPr lang="fr-CH" b="1" dirty="0"/>
            </a:br>
            <a:r>
              <a:rPr lang="fr-CH" sz="1800" dirty="0"/>
              <a:t> se questionner sur la nécessité – 30 secondes</a:t>
            </a:r>
            <a:br>
              <a:rPr lang="fr-CH" sz="1800" dirty="0"/>
            </a:br>
            <a:endParaRPr lang="fr-CH" sz="1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A4AB31-9125-4283-91D9-0A9E6A7AE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068082"/>
            <a:ext cx="5395365" cy="3861132"/>
          </a:xfrm>
        </p:spPr>
        <p:txBody>
          <a:bodyPr>
            <a:normAutofit/>
          </a:bodyPr>
          <a:lstStyle/>
          <a:p>
            <a:r>
              <a:rPr lang="fr-CH" dirty="0"/>
              <a:t>Revoir ses exigences : </a:t>
            </a:r>
            <a:r>
              <a:rPr lang="fr-CH" dirty="0">
                <a:solidFill>
                  <a:schemeClr val="accent5">
                    <a:lumMod val="75000"/>
                  </a:schemeClr>
                </a:solidFill>
              </a:rPr>
              <a:t>Loi Pareto 80/20</a:t>
            </a:r>
          </a:p>
          <a:p>
            <a:endParaRPr lang="fr-CH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r-CH" dirty="0">
                <a:solidFill>
                  <a:srgbClr val="D2B26C"/>
                </a:solidFill>
              </a:rPr>
              <a:t>Bien estimer son temps de travail : </a:t>
            </a:r>
            <a:r>
              <a:rPr lang="fr-CH" dirty="0"/>
              <a:t>Parkinson</a:t>
            </a:r>
          </a:p>
          <a:p>
            <a:endParaRPr lang="fr-CH" dirty="0"/>
          </a:p>
          <a:p>
            <a:r>
              <a:rPr lang="fr-CH" dirty="0"/>
              <a:t>Organiser : </a:t>
            </a:r>
            <a:r>
              <a:rPr lang="fr-CH" dirty="0">
                <a:solidFill>
                  <a:schemeClr val="tx2">
                    <a:lumMod val="50000"/>
                    <a:lumOff val="50000"/>
                  </a:schemeClr>
                </a:solidFill>
              </a:rPr>
              <a:t>utiliser son agenda pour planifier</a:t>
            </a:r>
          </a:p>
          <a:p>
            <a:endParaRPr lang="fr-CH" dirty="0"/>
          </a:p>
          <a:p>
            <a:r>
              <a:rPr lang="fr-CH" dirty="0">
                <a:solidFill>
                  <a:srgbClr val="00CC99"/>
                </a:solidFill>
              </a:rPr>
              <a:t>Délester son mentale : </a:t>
            </a:r>
            <a:r>
              <a:rPr lang="fr-CH" dirty="0"/>
              <a:t>inscrire ses tâches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B9DD4A0A-9381-42C2-9C4C-E196DFB3A6E3}"/>
              </a:ext>
            </a:extLst>
          </p:cNvPr>
          <p:cNvSpPr txBox="1">
            <a:spLocks/>
          </p:cNvSpPr>
          <p:nvPr/>
        </p:nvSpPr>
        <p:spPr>
          <a:xfrm>
            <a:off x="6096000" y="2068082"/>
            <a:ext cx="5295900" cy="3861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>
                <a:solidFill>
                  <a:srgbClr val="00B0F0"/>
                </a:solidFill>
              </a:rPr>
              <a:t>Visualiser : Etat mental de bien-être</a:t>
            </a:r>
          </a:p>
          <a:p>
            <a:endParaRPr lang="fr-CH" dirty="0"/>
          </a:p>
          <a:p>
            <a:r>
              <a:rPr lang="fr-CH" dirty="0"/>
              <a:t>Débrancher le pilote automatique :</a:t>
            </a:r>
          </a:p>
          <a:p>
            <a:endParaRPr lang="fr-CH" dirty="0"/>
          </a:p>
          <a:p>
            <a:r>
              <a:rPr lang="fr-CH" dirty="0">
                <a:solidFill>
                  <a:schemeClr val="bg2">
                    <a:lumMod val="50000"/>
                  </a:schemeClr>
                </a:solidFill>
              </a:rPr>
              <a:t>Responsabilité employeur / employé</a:t>
            </a:r>
          </a:p>
          <a:p>
            <a:endParaRPr lang="fr-CH" dirty="0"/>
          </a:p>
          <a:p>
            <a:r>
              <a:rPr lang="fr-CH" dirty="0"/>
              <a:t>Questionner ses représentations : </a:t>
            </a:r>
            <a:r>
              <a:rPr lang="fr-CH" b="1" dirty="0">
                <a:solidFill>
                  <a:srgbClr val="98CDCD"/>
                </a:solidFill>
              </a:rPr>
              <a:t>Coaching</a:t>
            </a:r>
          </a:p>
          <a:p>
            <a:endParaRPr lang="fr-CH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AA3FA2D5-4FC0-4ECB-BEC5-0FF810AFADF5}"/>
              </a:ext>
            </a:extLst>
          </p:cNvPr>
          <p:cNvSpPr txBox="1">
            <a:spLocks/>
          </p:cNvSpPr>
          <p:nvPr/>
        </p:nvSpPr>
        <p:spPr>
          <a:xfrm>
            <a:off x="6315263" y="3371681"/>
            <a:ext cx="5295900" cy="520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H" dirty="0">
                <a:solidFill>
                  <a:srgbClr val="FF66CC"/>
                </a:solidFill>
              </a:rPr>
              <a:t>Système 1 et Système 2 – </a:t>
            </a:r>
            <a:r>
              <a:rPr lang="fr-CH" dirty="0" err="1">
                <a:solidFill>
                  <a:srgbClr val="FF66CC"/>
                </a:solidFill>
              </a:rPr>
              <a:t>Mindfulness</a:t>
            </a:r>
            <a:endParaRPr lang="fr-CH" dirty="0">
              <a:solidFill>
                <a:srgbClr val="FF66CC"/>
              </a:solidFill>
            </a:endParaRP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05796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19E30F-37B9-488A-913A-C1D1AE14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42540"/>
          </a:xfrm>
        </p:spPr>
        <p:txBody>
          <a:bodyPr>
            <a:normAutofit/>
          </a:bodyPr>
          <a:lstStyle/>
          <a:p>
            <a:r>
              <a:rPr lang="fr-CH" b="1" dirty="0">
                <a:solidFill>
                  <a:srgbClr val="98CDCD"/>
                </a:solidFill>
              </a:rPr>
              <a:t>6 LOIS </a:t>
            </a:r>
            <a:r>
              <a:rPr lang="fr-CH" dirty="0"/>
              <a:t>Pour organiser son temps</a:t>
            </a:r>
            <a:br>
              <a:rPr lang="fr-CH" b="1" dirty="0"/>
            </a:br>
            <a:r>
              <a:rPr lang="fr-CH" sz="1800" dirty="0"/>
              <a:t> se questionner sur la nécessité – 30 secondes</a:t>
            </a:r>
            <a:br>
              <a:rPr lang="fr-CH" sz="1800" dirty="0"/>
            </a:br>
            <a:endParaRPr lang="fr-CH" sz="180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345F0E0-E71F-45C8-A9A7-0C759D4C56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25" t="6813" r="11483" b="7248"/>
          <a:stretch/>
        </p:blipFill>
        <p:spPr>
          <a:xfrm rot="5400000">
            <a:off x="4020130" y="201471"/>
            <a:ext cx="4048320" cy="756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7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4C885E-8D40-4623-AC71-6639BFFDE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>
                <a:solidFill>
                  <a:srgbClr val="98CDCD"/>
                </a:solidFill>
              </a:rPr>
              <a:t>Le bien-être au travail,</a:t>
            </a:r>
            <a:r>
              <a:rPr lang="fr-CH" b="1" dirty="0"/>
              <a:t> </a:t>
            </a:r>
            <a:r>
              <a:rPr lang="fr-CH" dirty="0"/>
              <a:t>c’est quoi ?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FEC8C4E8-D357-4997-8FB2-CB1932E39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088" y="1982624"/>
            <a:ext cx="10691812" cy="394669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fr-CH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Imprint MT Shadow" panose="04020605060303030202" pitchFamily="82" charset="0"/>
              </a:rPr>
              <a:t>        Un besoin individuel            </a:t>
            </a:r>
            <a:r>
              <a:rPr lang="fr-CH" sz="2800" b="1" dirty="0">
                <a:solidFill>
                  <a:srgbClr val="D2B26C"/>
                </a:solidFill>
                <a:latin typeface="Papyrus" panose="03070502060502030205" pitchFamily="66" charset="0"/>
              </a:rPr>
              <a:t>plus important que le salaire</a:t>
            </a:r>
          </a:p>
          <a:p>
            <a:pPr marL="0" indent="0">
              <a:spcBef>
                <a:spcPts val="0"/>
              </a:spcBef>
              <a:buNone/>
            </a:pPr>
            <a:endParaRPr lang="fr-CH" sz="1200" b="1" dirty="0">
              <a:solidFill>
                <a:srgbClr val="D2B26C"/>
              </a:solidFill>
              <a:latin typeface="Papyrus" panose="03070502060502030205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CH" sz="3200" dirty="0">
                <a:solidFill>
                  <a:srgbClr val="C00000"/>
                </a:solidFill>
              </a:rPr>
              <a:t>Un cadre de travail  </a:t>
            </a:r>
            <a:r>
              <a:rPr lang="fr-CH" dirty="0"/>
              <a:t>              </a:t>
            </a:r>
            <a:r>
              <a:rPr lang="fr-CH" b="1" dirty="0"/>
              <a:t>un état qui se vit              </a:t>
            </a:r>
            <a:r>
              <a:rPr lang="fr-CH" b="1" dirty="0">
                <a:solidFill>
                  <a:srgbClr val="00B050"/>
                </a:solidFill>
                <a:latin typeface="Felix Titling" panose="04060505060202020A04" pitchFamily="82" charset="0"/>
                <a:cs typeface="Cavolini" panose="020B0502040204020203" pitchFamily="66" charset="0"/>
              </a:rPr>
              <a:t>un environnement</a:t>
            </a:r>
          </a:p>
          <a:p>
            <a:pPr marL="0" indent="0">
              <a:spcBef>
                <a:spcPts val="0"/>
              </a:spcBef>
              <a:buNone/>
            </a:pPr>
            <a:endParaRPr lang="fr-CH" b="1" dirty="0">
              <a:solidFill>
                <a:srgbClr val="00B050"/>
              </a:solidFill>
              <a:latin typeface="Felix Titling" panose="04060505060202020A04" pitchFamily="82" charset="0"/>
              <a:cs typeface="Cavolini" panose="020B0502040204020203" pitchFamily="66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CH" b="1" dirty="0">
                <a:solidFill>
                  <a:srgbClr val="00B050"/>
                </a:solidFill>
                <a:latin typeface="Felix Titling" panose="04060505060202020A04" pitchFamily="82" charset="0"/>
                <a:cs typeface="Cavolini" panose="020B0502040204020203" pitchFamily="66" charset="0"/>
              </a:rPr>
              <a:t>                      </a:t>
            </a:r>
            <a:r>
              <a:rPr lang="fr-CH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Felix Titling" panose="04060505060202020A04" pitchFamily="82" charset="0"/>
                <a:cs typeface="Cavolini" panose="020B0502040204020203" pitchFamily="66" charset="0"/>
              </a:rPr>
              <a:t>marcher                     </a:t>
            </a:r>
            <a:r>
              <a:rPr lang="fr-CH" b="1" dirty="0">
                <a:solidFill>
                  <a:srgbClr val="FF0000"/>
                </a:solidFill>
                <a:latin typeface="Felix Titling" panose="04060505060202020A04" pitchFamily="82" charset="0"/>
                <a:cs typeface="Cavolini" panose="020B0502040204020203" pitchFamily="66" charset="0"/>
              </a:rPr>
              <a:t>Du travail, une discipline</a:t>
            </a:r>
          </a:p>
          <a:p>
            <a:pPr marL="0" indent="0">
              <a:spcBef>
                <a:spcPts val="0"/>
              </a:spcBef>
              <a:buNone/>
            </a:pPr>
            <a:endParaRPr lang="fr-CH" b="1" dirty="0">
              <a:solidFill>
                <a:srgbClr val="FF0000"/>
              </a:solidFill>
              <a:latin typeface="Felix Titling" panose="04060505060202020A04" pitchFamily="82" charset="0"/>
              <a:cs typeface="Cavolini" panose="020B0502040204020203" pitchFamily="66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fr-CH" b="1" i="1" dirty="0">
                <a:solidFill>
                  <a:srgbClr val="92D050"/>
                </a:solidFill>
                <a:latin typeface="Tempus Sans ITC" panose="04020404030D07020202" pitchFamily="82" charset="0"/>
                <a:cs typeface="Cavolini" panose="020B0502040204020203" pitchFamily="66" charset="0"/>
              </a:rPr>
              <a:t>Une meilleure performance                                       </a:t>
            </a:r>
            <a:r>
              <a:rPr lang="fr-CH" sz="3200" dirty="0">
                <a:solidFill>
                  <a:srgbClr val="0070C0"/>
                </a:solidFill>
                <a:latin typeface="Tempus Sans ITC" panose="04020404030D07020202" pitchFamily="82" charset="0"/>
                <a:cs typeface="Cavolini" panose="020B0502040204020203" pitchFamily="66" charset="0"/>
              </a:rPr>
              <a:t>Du sens dans ce que l’on fait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fr-CH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Cavolini" panose="020B0502040204020203" pitchFamily="66" charset="0"/>
              </a:rPr>
              <a:t>Ma responsabilité ?</a:t>
            </a:r>
          </a:p>
        </p:txBody>
      </p:sp>
    </p:spTree>
    <p:extLst>
      <p:ext uri="{BB962C8B-B14F-4D97-AF65-F5344CB8AC3E}">
        <p14:creationId xmlns:p14="http://schemas.microsoft.com/office/powerpoint/2010/main" val="2977273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19E30F-37B9-488A-913A-C1D1AE14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42540"/>
          </a:xfrm>
        </p:spPr>
        <p:txBody>
          <a:bodyPr>
            <a:normAutofit/>
          </a:bodyPr>
          <a:lstStyle/>
          <a:p>
            <a:r>
              <a:rPr lang="fr-CH" b="1" dirty="0">
                <a:solidFill>
                  <a:srgbClr val="98CDCD"/>
                </a:solidFill>
              </a:rPr>
              <a:t>Construire </a:t>
            </a:r>
            <a:r>
              <a:rPr lang="fr-CH" b="1" dirty="0"/>
              <a:t>son bien-être au travail</a:t>
            </a:r>
            <a:endParaRPr lang="fr-CH" sz="1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A4AB31-9125-4283-91D9-0A9E6A7AE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068082"/>
            <a:ext cx="5395365" cy="3861132"/>
          </a:xfrm>
        </p:spPr>
        <p:txBody>
          <a:bodyPr>
            <a:normAutofit lnSpcReduction="10000"/>
          </a:bodyPr>
          <a:lstStyle/>
          <a:p>
            <a:r>
              <a:rPr lang="fr-CH" dirty="0"/>
              <a:t>Adapter son environnement : </a:t>
            </a:r>
          </a:p>
          <a:p>
            <a:pPr lvl="1"/>
            <a:r>
              <a:rPr lang="fr-CH" dirty="0">
                <a:solidFill>
                  <a:schemeClr val="accent5">
                    <a:lumMod val="75000"/>
                  </a:schemeClr>
                </a:solidFill>
              </a:rPr>
              <a:t>Plantes</a:t>
            </a:r>
          </a:p>
          <a:p>
            <a:pPr lvl="1"/>
            <a:r>
              <a:rPr lang="fr-CH" dirty="0">
                <a:solidFill>
                  <a:schemeClr val="accent5">
                    <a:lumMod val="75000"/>
                  </a:schemeClr>
                </a:solidFill>
              </a:rPr>
              <a:t>coin pause</a:t>
            </a:r>
          </a:p>
          <a:p>
            <a:pPr lvl="1"/>
            <a:r>
              <a:rPr lang="fr-CH" dirty="0">
                <a:solidFill>
                  <a:schemeClr val="accent5">
                    <a:lumMod val="75000"/>
                  </a:schemeClr>
                </a:solidFill>
              </a:rPr>
              <a:t>Décoration personnel</a:t>
            </a:r>
          </a:p>
          <a:p>
            <a:pPr lvl="1"/>
            <a:r>
              <a:rPr lang="fr-CH" dirty="0">
                <a:solidFill>
                  <a:schemeClr val="accent5">
                    <a:lumMod val="75000"/>
                  </a:schemeClr>
                </a:solidFill>
              </a:rPr>
              <a:t>espace de travail</a:t>
            </a:r>
          </a:p>
          <a:p>
            <a:r>
              <a:rPr lang="fr-CH" dirty="0"/>
              <a:t>Entretenir la relation</a:t>
            </a:r>
          </a:p>
          <a:p>
            <a:pPr lvl="1"/>
            <a:r>
              <a:rPr lang="fr-CH" dirty="0">
                <a:solidFill>
                  <a:srgbClr val="D2B26C"/>
                </a:solidFill>
              </a:rPr>
              <a:t>La relation sociale est quotidienne et j’en suis responsable</a:t>
            </a:r>
          </a:p>
          <a:p>
            <a:pPr lvl="1"/>
            <a:r>
              <a:rPr lang="fr-CH" dirty="0">
                <a:solidFill>
                  <a:srgbClr val="D2B26C"/>
                </a:solidFill>
              </a:rPr>
              <a:t>Qu’est ce que j’entreprends pour améliorer ou péjorer la relation</a:t>
            </a:r>
            <a:endParaRPr lang="fr-CH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B9DD4A0A-9381-42C2-9C4C-E196DFB3A6E3}"/>
              </a:ext>
            </a:extLst>
          </p:cNvPr>
          <p:cNvSpPr txBox="1">
            <a:spLocks/>
          </p:cNvSpPr>
          <p:nvPr/>
        </p:nvSpPr>
        <p:spPr>
          <a:xfrm>
            <a:off x="6096000" y="2068082"/>
            <a:ext cx="5295900" cy="3861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sz="2200" dirty="0"/>
              <a:t>Oser demander de la reconnaissance : </a:t>
            </a:r>
          </a:p>
          <a:p>
            <a:pPr lvl="1"/>
            <a:r>
              <a:rPr lang="fr-CH" sz="19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Par des entretiens individuels</a:t>
            </a:r>
          </a:p>
          <a:p>
            <a:pPr lvl="1"/>
            <a:r>
              <a:rPr lang="fr-CH" sz="19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Recevoir du feed-back positif</a:t>
            </a:r>
          </a:p>
          <a:p>
            <a:pPr lvl="1"/>
            <a:r>
              <a:rPr lang="fr-CH" sz="19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Evaluation </a:t>
            </a:r>
          </a:p>
          <a:p>
            <a:pPr marL="457200" lvl="1" indent="0">
              <a:buNone/>
            </a:pPr>
            <a:endParaRPr lang="fr-CH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r>
              <a:rPr lang="fr-CH" sz="2200" dirty="0"/>
              <a:t>Faire le point</a:t>
            </a:r>
          </a:p>
          <a:p>
            <a:pPr lvl="1"/>
            <a:r>
              <a:rPr lang="fr-CH" sz="1900" dirty="0">
                <a:solidFill>
                  <a:srgbClr val="00B050"/>
                </a:solidFill>
              </a:rPr>
              <a:t>Mes valeurs sont-elles nourries ?</a:t>
            </a:r>
          </a:p>
          <a:p>
            <a:pPr lvl="1"/>
            <a:r>
              <a:rPr lang="fr-CH" sz="1900" dirty="0">
                <a:solidFill>
                  <a:srgbClr val="00B050"/>
                </a:solidFill>
              </a:rPr>
              <a:t>Quelles émotions positives ?</a:t>
            </a:r>
          </a:p>
          <a:p>
            <a:pPr lvl="1"/>
            <a:r>
              <a:rPr lang="fr-CH" sz="1900" dirty="0">
                <a:solidFill>
                  <a:srgbClr val="00B050"/>
                </a:solidFill>
              </a:rPr>
              <a:t>Pourquoi je me lève le matin ?</a:t>
            </a:r>
          </a:p>
          <a:p>
            <a:pPr lvl="1"/>
            <a:r>
              <a:rPr lang="fr-CH" sz="1900" dirty="0">
                <a:solidFill>
                  <a:srgbClr val="00B050"/>
                </a:solidFill>
              </a:rPr>
              <a:t>Suis-je protégé du stress ?</a:t>
            </a:r>
          </a:p>
        </p:txBody>
      </p:sp>
    </p:spTree>
    <p:extLst>
      <p:ext uri="{BB962C8B-B14F-4D97-AF65-F5344CB8AC3E}">
        <p14:creationId xmlns:p14="http://schemas.microsoft.com/office/powerpoint/2010/main" val="3962546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3516BC-1F83-41FB-977D-439247BE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b="1" dirty="0">
                <a:solidFill>
                  <a:srgbClr val="98CDCD"/>
                </a:solidFill>
              </a:rPr>
              <a:t>Pause</a:t>
            </a:r>
            <a:r>
              <a:rPr lang="fr-CH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FE37BC-738E-45A9-892F-CE568DF42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CH" dirty="0"/>
          </a:p>
          <a:p>
            <a:pPr marL="0" indent="0" algn="ctr">
              <a:buNone/>
            </a:pPr>
            <a:r>
              <a:rPr lang="fr-CH" sz="3600" b="1" dirty="0"/>
              <a:t>10 minutes</a:t>
            </a:r>
          </a:p>
          <a:p>
            <a:pPr marL="0" indent="0" algn="ctr">
              <a:buNone/>
            </a:pPr>
            <a:endParaRPr lang="fr-CH" dirty="0"/>
          </a:p>
          <a:p>
            <a:pPr marL="0" indent="0" algn="ctr">
              <a:buNone/>
            </a:pPr>
            <a:r>
              <a:rPr lang="fr-CH" b="1" dirty="0">
                <a:solidFill>
                  <a:srgbClr val="98CDCD"/>
                </a:solidFill>
              </a:rPr>
              <a:t>Car le bien-être au travail commence par là </a:t>
            </a:r>
            <a:br>
              <a:rPr lang="fr-CH" b="1" dirty="0">
                <a:solidFill>
                  <a:srgbClr val="98CDCD"/>
                </a:solidFill>
              </a:rPr>
            </a:br>
            <a:r>
              <a:rPr lang="fr-CH" b="1" dirty="0">
                <a:solidFill>
                  <a:srgbClr val="98CDCD"/>
                </a:solidFill>
              </a:rPr>
              <a:t>savoir s’arrêter pour mieux recommencer</a:t>
            </a:r>
          </a:p>
          <a:p>
            <a:pPr marL="0" indent="0" algn="ctr">
              <a:buNone/>
            </a:pPr>
            <a:r>
              <a:rPr lang="fr-CH" dirty="0"/>
              <a:t>Et une tête reposée est plus performante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BFEE57C-AF7C-4932-8183-1E5299F751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4" t="13273" r="21180" b="6462"/>
          <a:stretch/>
        </p:blipFill>
        <p:spPr>
          <a:xfrm>
            <a:off x="8802167" y="2293126"/>
            <a:ext cx="3389833" cy="4564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52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19E30F-37B9-488A-913A-C1D1AE14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42540"/>
          </a:xfrm>
        </p:spPr>
        <p:txBody>
          <a:bodyPr>
            <a:normAutofit/>
          </a:bodyPr>
          <a:lstStyle/>
          <a:p>
            <a:r>
              <a:rPr lang="fr-CH" b="1" dirty="0">
                <a:solidFill>
                  <a:srgbClr val="98CDCD"/>
                </a:solidFill>
              </a:rPr>
              <a:t>IPSOS </a:t>
            </a:r>
            <a:r>
              <a:rPr lang="fr-CH" b="1" dirty="0"/>
              <a:t>les 10 questions</a:t>
            </a:r>
            <a:endParaRPr lang="fr-CH" sz="1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A4AB31-9125-4283-91D9-0A9E6A7AE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068082"/>
            <a:ext cx="10880033" cy="3861132"/>
          </a:xfrm>
        </p:spPr>
        <p:txBody>
          <a:bodyPr>
            <a:normAutofit fontScale="85000" lnSpcReduction="20000"/>
          </a:bodyPr>
          <a:lstStyle/>
          <a:p>
            <a:r>
              <a:rPr lang="de-CH" dirty="0"/>
              <a:t>L</a:t>
            </a:r>
            <a:r>
              <a:rPr lang="fr-CH" dirty="0"/>
              <a:t>’équipement et les moyens matériels à votre disposition sont-ils </a:t>
            </a:r>
            <a:r>
              <a:rPr lang="fr-CH" b="1" dirty="0"/>
              <a:t>adaptés</a:t>
            </a:r>
            <a:r>
              <a:rPr lang="fr-CH" dirty="0"/>
              <a:t> ?</a:t>
            </a:r>
          </a:p>
          <a:p>
            <a:r>
              <a:rPr lang="fr-CH" dirty="0"/>
              <a:t>Avez-vous une </a:t>
            </a:r>
            <a:r>
              <a:rPr lang="fr-CH" b="1" dirty="0"/>
              <a:t>idée précise </a:t>
            </a:r>
            <a:r>
              <a:rPr lang="fr-CH" dirty="0"/>
              <a:t>de ce que l’on attend de vous dans votre travail ?</a:t>
            </a:r>
          </a:p>
          <a:p>
            <a:r>
              <a:rPr lang="fr-CH" dirty="0"/>
              <a:t>En cas, de difficulté, pouvez-vous </a:t>
            </a:r>
            <a:r>
              <a:rPr lang="fr-CH" b="1" dirty="0"/>
              <a:t>compter </a:t>
            </a:r>
            <a:r>
              <a:rPr lang="fr-CH" dirty="0"/>
              <a:t>sur vos collègues pour vous </a:t>
            </a:r>
            <a:r>
              <a:rPr lang="fr-CH" b="1" dirty="0"/>
              <a:t>soutenir</a:t>
            </a:r>
            <a:r>
              <a:rPr lang="fr-CH" dirty="0"/>
              <a:t> ?</a:t>
            </a:r>
          </a:p>
          <a:p>
            <a:r>
              <a:rPr lang="fr-CH" dirty="0"/>
              <a:t>Êtes-vous satisfait(e) de </a:t>
            </a:r>
            <a:r>
              <a:rPr lang="fr-CH" b="1" dirty="0"/>
              <a:t>l’équilibre</a:t>
            </a:r>
            <a:r>
              <a:rPr lang="fr-CH" dirty="0"/>
              <a:t> entre votre vie privée et vie personnelle</a:t>
            </a:r>
          </a:p>
          <a:p>
            <a:r>
              <a:rPr lang="fr-CH" dirty="0"/>
              <a:t>Vous sentez-vous </a:t>
            </a:r>
            <a:r>
              <a:rPr lang="fr-CH" b="1" dirty="0"/>
              <a:t>considéré(e) </a:t>
            </a:r>
            <a:r>
              <a:rPr lang="fr-CH" dirty="0"/>
              <a:t>par votre hiérarchie ?</a:t>
            </a:r>
          </a:p>
          <a:p>
            <a:r>
              <a:rPr lang="fr-CH" dirty="0"/>
              <a:t>Votre hiérarchie se préoccupe-t-elle de vos </a:t>
            </a:r>
            <a:r>
              <a:rPr lang="fr-CH" b="1" dirty="0"/>
              <a:t>compétences </a:t>
            </a:r>
            <a:r>
              <a:rPr lang="fr-CH" dirty="0"/>
              <a:t>et de votre </a:t>
            </a:r>
            <a:r>
              <a:rPr lang="fr-CH" b="1" dirty="0"/>
              <a:t>formation</a:t>
            </a:r>
            <a:r>
              <a:rPr lang="fr-CH" dirty="0"/>
              <a:t> ?</a:t>
            </a:r>
          </a:p>
          <a:p>
            <a:r>
              <a:rPr lang="fr-CH" dirty="0"/>
              <a:t>Avez-vous du </a:t>
            </a:r>
            <a:r>
              <a:rPr lang="fr-CH" b="1" dirty="0"/>
              <a:t>plaisir</a:t>
            </a:r>
            <a:r>
              <a:rPr lang="fr-CH" dirty="0"/>
              <a:t> à venir travailler le matin ?</a:t>
            </a:r>
          </a:p>
          <a:p>
            <a:r>
              <a:rPr lang="fr-CH" dirty="0"/>
              <a:t>Faites-vous un travail </a:t>
            </a:r>
            <a:r>
              <a:rPr lang="fr-CH" b="1" dirty="0"/>
              <a:t>intéressant</a:t>
            </a:r>
            <a:r>
              <a:rPr lang="fr-CH" dirty="0"/>
              <a:t> ?</a:t>
            </a:r>
          </a:p>
          <a:p>
            <a:r>
              <a:rPr lang="fr-CH" dirty="0"/>
              <a:t>Travaillez-vous dans un environnement de travail </a:t>
            </a:r>
            <a:r>
              <a:rPr lang="fr-CH" b="1" dirty="0"/>
              <a:t>stimulant</a:t>
            </a:r>
            <a:r>
              <a:rPr lang="fr-CH" dirty="0"/>
              <a:t> ?</a:t>
            </a:r>
          </a:p>
          <a:p>
            <a:r>
              <a:rPr lang="fr-CH" dirty="0"/>
              <a:t>Etes-vous </a:t>
            </a:r>
            <a:r>
              <a:rPr lang="fr-CH" b="1" dirty="0"/>
              <a:t>confiant </a:t>
            </a:r>
            <a:r>
              <a:rPr lang="fr-CH" dirty="0"/>
              <a:t>quant à votre avenir professionnel au sein de votre entreprise ?</a:t>
            </a:r>
          </a:p>
        </p:txBody>
      </p:sp>
    </p:spTree>
    <p:extLst>
      <p:ext uri="{BB962C8B-B14F-4D97-AF65-F5344CB8AC3E}">
        <p14:creationId xmlns:p14="http://schemas.microsoft.com/office/powerpoint/2010/main" val="1271202161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72171</TotalTime>
  <Words>620</Words>
  <Application>Microsoft Office PowerPoint</Application>
  <PresentationFormat>Grand écran</PresentationFormat>
  <Paragraphs>105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1" baseType="lpstr">
      <vt:lpstr>Arial</vt:lpstr>
      <vt:lpstr>Calisto MT</vt:lpstr>
      <vt:lpstr>Felix Titling</vt:lpstr>
      <vt:lpstr>Imprint MT Shadow</vt:lpstr>
      <vt:lpstr>Josefin Sans</vt:lpstr>
      <vt:lpstr>Papyrus</vt:lpstr>
      <vt:lpstr>Tempus Sans ITC</vt:lpstr>
      <vt:lpstr>Univers Condensed</vt:lpstr>
      <vt:lpstr>ChronicleVTI</vt:lpstr>
      <vt:lpstr>Le bien-être au travail,  une histoire pour tou-TE-s ?</vt:lpstr>
      <vt:lpstr>Déroulement des 100 prochaines minutes</vt:lpstr>
      <vt:lpstr>Le stress, c’est quoi ?</vt:lpstr>
      <vt:lpstr>Gérer SES tâches au quotidien  se questionner sur la nécessité – 30 secondes </vt:lpstr>
      <vt:lpstr>6 LOIS Pour organiser son temps  se questionner sur la nécessité – 30 secondes </vt:lpstr>
      <vt:lpstr>Le bien-être au travail, c’est quoi ? </vt:lpstr>
      <vt:lpstr>Construire son bien-être au travail</vt:lpstr>
      <vt:lpstr>Pause </vt:lpstr>
      <vt:lpstr>IPSOS les 10 questions</vt:lpstr>
      <vt:lpstr>Atelier en groupe </vt:lpstr>
      <vt:lpstr>Feed-back du travail de groupe</vt:lpstr>
      <vt:lpstr>Remerciements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bien-être au travail,  une histoire pour tous ?</dc:title>
  <dc:creator>Michael Droz</dc:creator>
  <cp:lastModifiedBy>Michael Droz</cp:lastModifiedBy>
  <cp:revision>38</cp:revision>
  <dcterms:created xsi:type="dcterms:W3CDTF">2021-04-13T09:55:42Z</dcterms:created>
  <dcterms:modified xsi:type="dcterms:W3CDTF">2021-06-22T20:10:32Z</dcterms:modified>
</cp:coreProperties>
</file>